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56" r:id="rId2"/>
    <p:sldId id="257" r:id="rId3"/>
    <p:sldId id="347" r:id="rId4"/>
    <p:sldId id="348" r:id="rId5"/>
    <p:sldId id="359" r:id="rId6"/>
    <p:sldId id="353" r:id="rId7"/>
    <p:sldId id="358" r:id="rId8"/>
    <p:sldId id="355" r:id="rId9"/>
    <p:sldId id="356" r:id="rId10"/>
    <p:sldId id="354" r:id="rId11"/>
    <p:sldId id="357" r:id="rId12"/>
    <p:sldId id="360" r:id="rId13"/>
    <p:sldId id="318" r:id="rId14"/>
    <p:sldId id="361" r:id="rId15"/>
    <p:sldId id="362" r:id="rId16"/>
    <p:sldId id="363" r:id="rId17"/>
    <p:sldId id="364" r:id="rId18"/>
    <p:sldId id="341" r:id="rId19"/>
  </p:sldIdLst>
  <p:sldSz cx="12192000" cy="6858000"/>
  <p:notesSz cx="6858000" cy="9144000"/>
  <p:embeddedFontLst>
    <p:embeddedFont>
      <p:font typeface="Afek 1.5 AAA DemiBold" panose="00000700000000000000" pitchFamily="50" charset="-7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87A"/>
    <a:srgbClr val="FEC401"/>
    <a:srgbClr val="FFD966"/>
    <a:srgbClr val="FFFFFF"/>
    <a:srgbClr val="E4A565"/>
    <a:srgbClr val="4CD4F5"/>
    <a:srgbClr val="E03401"/>
    <a:srgbClr val="436518"/>
    <a:srgbClr val="1A87FE"/>
    <a:srgbClr val="468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878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BE8749-76BD-8041-CCBA-B2C8EDE9D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E8C082B-CED1-2025-3B87-D7650C046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D222F68-3CC0-0249-0CE7-CC1C2D39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4F11-D5C6-4E2B-A076-EB36FAA2ECC0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0A32D77-CBB5-00C3-1D1B-241EC9B0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F89FAB6-5A17-6894-B3FF-47FBEFBA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A0DD-64E8-422B-8D70-9048F33166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6851457"/>
      </p:ext>
    </p:extLst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8EDD3B-DF58-17C8-9252-8EA4599F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6587201-9DFF-4FF5-50CB-E073750CB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2D5812B-EC11-45C6-9BB4-D36B9834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4F11-D5C6-4E2B-A076-EB36FAA2ECC0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479C996-48D1-3466-4E00-DC996717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80B963E-87D6-71C4-12D0-3BC71823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A0DD-64E8-422B-8D70-9048F33166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7150353"/>
      </p:ext>
    </p:extLst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396DE4B-7113-AFA7-E139-1F6868766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4D65C6C-CE2A-2305-B2E7-292C91E07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9EE9DDD-B654-3755-71B5-E292F075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4F11-D5C6-4E2B-A076-EB36FAA2ECC0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8552ED1-B962-A279-33B9-DB493730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7E01C8F-4ACA-3A57-4B6F-669386BC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A0DD-64E8-422B-8D70-9048F33166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181541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12E015-1B50-E0B1-BB32-7152F569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59115E2-0F95-67D1-DCFA-41259BF63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C4227F4-A3E5-379A-D253-481541B1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4F11-D5C6-4E2B-A076-EB36FAA2ECC0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F8B4B33-BFD5-8813-EB62-C1B50812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4285F55-9D87-8F7E-FEEA-8B23BD29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A0DD-64E8-422B-8D70-9048F33166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8025657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0DBAA5-ADF5-E029-F4D4-E6330892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37EEEB9-457A-AEA2-649D-AC74DF953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3B4D41-3129-EAE5-148C-6EEDF86A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4F11-D5C6-4E2B-A076-EB36FAA2ECC0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FFE340-C571-F46A-E293-A209AFF7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CDD398-E9BB-2569-D8D0-FB40A54D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A0DD-64E8-422B-8D70-9048F33166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142922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4B97E7-5E11-B18F-C10C-75193AF6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1058FFE-99E2-802E-2EEB-301DD3523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117EC42-EC9F-B99F-5EB2-D5F4F3946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C4660BB-2B3A-E970-E571-AAB97028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4F11-D5C6-4E2B-A076-EB36FAA2ECC0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812036C-AC58-48CA-8B17-6B996D73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4B41BA5-E7E1-AA88-42BE-921A7F4C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A0DD-64E8-422B-8D70-9048F33166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4517632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AD334D-20F4-5AF4-A860-516B080B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EB6A742-92B3-3B68-128B-6990BEE46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7547A61-33D7-7AE7-3ADF-03BCD92E8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305EADA-F198-24CC-B16C-8E45DB170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A4BA9A3-B440-2BC2-7361-159FFD546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10719B6-0B8A-A410-2873-D9F368B0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4F11-D5C6-4E2B-A076-EB36FAA2ECC0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F268A2D-9AA4-CE8C-C1A8-2ADFD920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55FD1E9-7622-F645-907B-3889E893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A0DD-64E8-422B-8D70-9048F33166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6454556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618F24-71E9-5FB1-5E5D-9142EAEF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5BC7D9E-A8AD-5C5B-C2A3-1311F0F3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4F11-D5C6-4E2B-A076-EB36FAA2ECC0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D795CB8-A79D-0160-F08A-AF6D9D18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AADBF27-6B62-73B5-673C-1765CE41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A0DD-64E8-422B-8D70-9048F33166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8201122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EE94A3B-114A-DF99-F4D4-EF680EF7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4F11-D5C6-4E2B-A076-EB36FAA2ECC0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E01367A-5656-F0B4-2424-08432F9A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5549D89-E34E-E1DD-1AF3-7EDAD6D7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A0DD-64E8-422B-8D70-9048F33166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8293752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7A5CF3-F996-A704-98EF-DF4B22CF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4FE29E-285C-3B31-1216-9509BF27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38A27C7-8E39-0DE7-BEFA-519F1FDE8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059E005-4ECA-7E5E-F19D-2C52E41E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4F11-D5C6-4E2B-A076-EB36FAA2ECC0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563A052-0A8D-1043-A53F-5551E85B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9B65F70-BA1A-1888-80CC-6D35BDE8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A0DD-64E8-422B-8D70-9048F33166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3892840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1D0C37-4D18-0804-E074-7BCA9982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23752E4-3635-9042-E7CB-722AE1AC6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3EB9D77-217D-4155-832D-928EF7529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01D5777-C497-3010-6E2C-6E3C83FF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4F11-D5C6-4E2B-A076-EB36FAA2ECC0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95A9AF8-A9E7-8626-7065-5DBC9ABD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B6C0C12-A059-0620-D8CF-D923AEDD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A0DD-64E8-422B-8D70-9048F33166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2187434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447">
              <a:srgbClr val="375295"/>
            </a:gs>
            <a:gs pos="7000">
              <a:srgbClr val="3C66B3"/>
            </a:gs>
            <a:gs pos="53100">
              <a:srgbClr val="8F57BA"/>
            </a:gs>
            <a:gs pos="75000">
              <a:srgbClr val="3F2677"/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C2C1A3D-05FF-8E39-BCD2-3BD8EC33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448274-E7E4-4494-5179-9132B3927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2B779D5-8B05-30D3-FC8E-5CCC1C4B1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4F11-D5C6-4E2B-A076-EB36FAA2ECC0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B330270-63C3-C853-D954-3E21D5F39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770220B-0A25-62EF-210A-16676DE88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A0DD-64E8-422B-8D70-9048F33166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091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, שלט&#10;&#10;התיאור נוצר באופן אוטומטי">
            <a:extLst>
              <a:ext uri="{FF2B5EF4-FFF2-40B4-BE49-F238E27FC236}">
                <a16:creationId xmlns:a16="http://schemas.microsoft.com/office/drawing/2014/main" id="{E57B4C53-C237-6FC8-9DDE-62BEC53DD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13" y="555172"/>
            <a:ext cx="8153400" cy="4830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CCB3654-585E-82DA-2CBC-FC01EA5EB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2505"/>
            <a:ext cx="9144000" cy="667139"/>
          </a:xfrm>
        </p:spPr>
        <p:txBody>
          <a:bodyPr>
            <a:normAutofit/>
          </a:bodyPr>
          <a:lstStyle/>
          <a:p>
            <a:r>
              <a:rPr lang="he-IL" sz="40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חג השבועות – נעשה ונשמע</a:t>
            </a:r>
          </a:p>
        </p:txBody>
      </p:sp>
      <p:sp>
        <p:nvSpPr>
          <p:cNvPr id="7" name="לחצן פעולה: ריק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DA67FC4-5418-D796-47E8-A2E5C147ED76}"/>
              </a:ext>
            </a:extLst>
          </p:cNvPr>
          <p:cNvSpPr/>
          <p:nvPr/>
        </p:nvSpPr>
        <p:spPr>
          <a:xfrm>
            <a:off x="5006789" y="6033247"/>
            <a:ext cx="2178423" cy="667139"/>
          </a:xfrm>
          <a:prstGeom prst="actionButtonBlank">
            <a:avLst/>
          </a:prstGeom>
          <a:solidFill>
            <a:srgbClr val="9227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מתחילים</a:t>
            </a:r>
          </a:p>
        </p:txBody>
      </p:sp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714D7B2-FB4C-E33F-A73D-DA95587C9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8" y="83254"/>
            <a:ext cx="2273405" cy="13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30440"/>
      </p:ext>
    </p:extLst>
  </p:cSld>
  <p:clrMapOvr>
    <a:masterClrMapping/>
  </p:clrMapOvr>
  <p:transition spd="slow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2B47D76A-68D8-D80A-2F77-6B5EFFA11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047" y="250352"/>
            <a:ext cx="6219488" cy="854108"/>
          </a:xfrm>
        </p:spPr>
        <p:txBody>
          <a:bodyPr>
            <a:noAutofit/>
          </a:bodyPr>
          <a:lstStyle/>
          <a:p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האם המשפט קשור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"נעשה"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 או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"נשמע"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? לחצו על ספר התורה המתאים</a:t>
            </a:r>
          </a:p>
        </p:txBody>
      </p:sp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1277813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לחצן פעולה: ריק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AF94A01-CEF8-9E65-6FE1-7EC241495C0E}"/>
              </a:ext>
            </a:extLst>
          </p:cNvPr>
          <p:cNvSpPr/>
          <p:nvPr/>
        </p:nvSpPr>
        <p:spPr>
          <a:xfrm>
            <a:off x="5006789" y="6033247"/>
            <a:ext cx="2178423" cy="667139"/>
          </a:xfrm>
          <a:prstGeom prst="actionButtonBlank">
            <a:avLst/>
          </a:prstGeom>
          <a:solidFill>
            <a:srgbClr val="9227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להמשך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B537036-B432-EB75-6902-57DA511F6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9" t="43055" r="6205" b="43636"/>
          <a:stretch/>
        </p:blipFill>
        <p:spPr>
          <a:xfrm>
            <a:off x="1427456" y="4364729"/>
            <a:ext cx="979266" cy="925484"/>
          </a:xfrm>
          <a:prstGeom prst="ellipse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917264E-50B0-3C48-4880-B9A54020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6" t="24905" r="51838" b="61786"/>
          <a:stretch/>
        </p:blipFill>
        <p:spPr>
          <a:xfrm>
            <a:off x="9942283" y="4364729"/>
            <a:ext cx="979266" cy="925484"/>
          </a:xfrm>
          <a:prstGeom prst="ellipse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16177C09-7D43-4244-185D-B619D1CB5EE4}"/>
              </a:ext>
            </a:extLst>
          </p:cNvPr>
          <p:cNvGrpSpPr/>
          <p:nvPr/>
        </p:nvGrpSpPr>
        <p:grpSpPr>
          <a:xfrm>
            <a:off x="9152390" y="2266123"/>
            <a:ext cx="2559054" cy="2298959"/>
            <a:chOff x="9152390" y="2266123"/>
            <a:chExt cx="2559054" cy="2298959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35322ABE-E966-D02A-C4CE-5F63D72ED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282437" y="2136076"/>
              <a:ext cx="2298959" cy="2559054"/>
            </a:xfrm>
            <a:prstGeom prst="rect">
              <a:avLst/>
            </a:prstGeom>
          </p:spPr>
        </p:pic>
        <p:sp>
          <p:nvSpPr>
            <p:cNvPr id="13" name="כותרת משנה 2">
              <a:extLst>
                <a:ext uri="{FF2B5EF4-FFF2-40B4-BE49-F238E27FC236}">
                  <a16:creationId xmlns:a16="http://schemas.microsoft.com/office/drawing/2014/main" id="{9D494267-5CD6-F946-8A98-31A06E0942D9}"/>
                </a:ext>
              </a:extLst>
            </p:cNvPr>
            <p:cNvSpPr txBox="1">
              <a:spLocks/>
            </p:cNvSpPr>
            <p:nvPr/>
          </p:nvSpPr>
          <p:spPr>
            <a:xfrm>
              <a:off x="9206918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נעשה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בקבלת עול</a:t>
              </a:r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A20F4B46-903A-931A-3C52-84EDE052EA72}"/>
              </a:ext>
            </a:extLst>
          </p:cNvPr>
          <p:cNvGrpSpPr/>
          <p:nvPr/>
        </p:nvGrpSpPr>
        <p:grpSpPr>
          <a:xfrm>
            <a:off x="637563" y="2266123"/>
            <a:ext cx="2559054" cy="2298959"/>
            <a:chOff x="637563" y="2266123"/>
            <a:chExt cx="2559054" cy="2298959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C503086C-3697-1F14-C722-B7CBD56C5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7610" y="2136076"/>
              <a:ext cx="2298959" cy="2559054"/>
            </a:xfrm>
            <a:prstGeom prst="rect">
              <a:avLst/>
            </a:prstGeom>
          </p:spPr>
        </p:pic>
        <p:sp>
          <p:nvSpPr>
            <p:cNvPr id="14" name="כותרת משנה 2">
              <a:extLst>
                <a:ext uri="{FF2B5EF4-FFF2-40B4-BE49-F238E27FC236}">
                  <a16:creationId xmlns:a16="http://schemas.microsoft.com/office/drawing/2014/main" id="{BE22E368-E2FD-8164-1AD5-9D887A7DE502}"/>
                </a:ext>
              </a:extLst>
            </p:cNvPr>
            <p:cNvSpPr txBox="1">
              <a:spLocks/>
            </p:cNvSpPr>
            <p:nvPr/>
          </p:nvSpPr>
          <p:spPr>
            <a:xfrm>
              <a:off x="692091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נשמע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נבין ונרגיש</a:t>
              </a:r>
            </a:p>
          </p:txBody>
        </p:sp>
      </p:grp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8CE71F43-68CF-FBFD-6F17-F52B0E092A46}"/>
              </a:ext>
            </a:extLst>
          </p:cNvPr>
          <p:cNvSpPr txBox="1">
            <a:spLocks/>
          </p:cNvSpPr>
          <p:nvPr/>
        </p:nvSpPr>
        <p:spPr>
          <a:xfrm>
            <a:off x="4021434" y="2219371"/>
            <a:ext cx="4306138" cy="85410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4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ה' רוצה שאשמור שבת ולכן אני עושה זאת בהקפדה</a:t>
            </a:r>
          </a:p>
        </p:txBody>
      </p:sp>
    </p:spTree>
    <p:extLst>
      <p:ext uri="{BB962C8B-B14F-4D97-AF65-F5344CB8AC3E}">
        <p14:creationId xmlns:p14="http://schemas.microsoft.com/office/powerpoint/2010/main" val="137885662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2B47D76A-68D8-D80A-2F77-6B5EFFA11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047" y="250352"/>
            <a:ext cx="6219488" cy="854108"/>
          </a:xfrm>
        </p:spPr>
        <p:txBody>
          <a:bodyPr>
            <a:noAutofit/>
          </a:bodyPr>
          <a:lstStyle/>
          <a:p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האם המשפט קשור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"נעשה"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 או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"נשמע"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? לחצו על ספר התורה המתאים</a:t>
            </a:r>
          </a:p>
        </p:txBody>
      </p:sp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1277813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לחצן פעולה: ריק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AF94A01-CEF8-9E65-6FE1-7EC241495C0E}"/>
              </a:ext>
            </a:extLst>
          </p:cNvPr>
          <p:cNvSpPr/>
          <p:nvPr/>
        </p:nvSpPr>
        <p:spPr>
          <a:xfrm>
            <a:off x="5006789" y="6033247"/>
            <a:ext cx="2178423" cy="667139"/>
          </a:xfrm>
          <a:prstGeom prst="actionButtonBlank">
            <a:avLst/>
          </a:prstGeom>
          <a:solidFill>
            <a:srgbClr val="9227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להמשך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B537036-B432-EB75-6902-57DA511F6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9" t="43055" r="6205" b="43636"/>
          <a:stretch/>
        </p:blipFill>
        <p:spPr>
          <a:xfrm>
            <a:off x="9942283" y="4331906"/>
            <a:ext cx="979266" cy="925484"/>
          </a:xfrm>
          <a:prstGeom prst="ellipse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917264E-50B0-3C48-4880-B9A54020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6" t="24905" r="51838" b="61786"/>
          <a:stretch/>
        </p:blipFill>
        <p:spPr>
          <a:xfrm>
            <a:off x="1270451" y="4331906"/>
            <a:ext cx="979266" cy="925484"/>
          </a:xfrm>
          <a:prstGeom prst="ellipse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16177C09-7D43-4244-185D-B619D1CB5EE4}"/>
              </a:ext>
            </a:extLst>
          </p:cNvPr>
          <p:cNvGrpSpPr/>
          <p:nvPr/>
        </p:nvGrpSpPr>
        <p:grpSpPr>
          <a:xfrm>
            <a:off x="9152390" y="2266123"/>
            <a:ext cx="2559054" cy="2298959"/>
            <a:chOff x="9152390" y="2266123"/>
            <a:chExt cx="2559054" cy="2298959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35322ABE-E966-D02A-C4CE-5F63D72ED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282437" y="2136076"/>
              <a:ext cx="2298959" cy="2559054"/>
            </a:xfrm>
            <a:prstGeom prst="rect">
              <a:avLst/>
            </a:prstGeom>
          </p:spPr>
        </p:pic>
        <p:sp>
          <p:nvSpPr>
            <p:cNvPr id="13" name="כותרת משנה 2">
              <a:extLst>
                <a:ext uri="{FF2B5EF4-FFF2-40B4-BE49-F238E27FC236}">
                  <a16:creationId xmlns:a16="http://schemas.microsoft.com/office/drawing/2014/main" id="{9D494267-5CD6-F946-8A98-31A06E0942D9}"/>
                </a:ext>
              </a:extLst>
            </p:cNvPr>
            <p:cNvSpPr txBox="1">
              <a:spLocks/>
            </p:cNvSpPr>
            <p:nvPr/>
          </p:nvSpPr>
          <p:spPr>
            <a:xfrm>
              <a:off x="9206918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נעשה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בקבלת עול</a:t>
              </a:r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A20F4B46-903A-931A-3C52-84EDE052EA72}"/>
              </a:ext>
            </a:extLst>
          </p:cNvPr>
          <p:cNvGrpSpPr/>
          <p:nvPr/>
        </p:nvGrpSpPr>
        <p:grpSpPr>
          <a:xfrm>
            <a:off x="637563" y="2266123"/>
            <a:ext cx="2559054" cy="2298959"/>
            <a:chOff x="637563" y="2266123"/>
            <a:chExt cx="2559054" cy="2298959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C503086C-3697-1F14-C722-B7CBD56C5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7610" y="2136076"/>
              <a:ext cx="2298959" cy="2559054"/>
            </a:xfrm>
            <a:prstGeom prst="rect">
              <a:avLst/>
            </a:prstGeom>
          </p:spPr>
        </p:pic>
        <p:sp>
          <p:nvSpPr>
            <p:cNvPr id="14" name="כותרת משנה 2">
              <a:extLst>
                <a:ext uri="{FF2B5EF4-FFF2-40B4-BE49-F238E27FC236}">
                  <a16:creationId xmlns:a16="http://schemas.microsoft.com/office/drawing/2014/main" id="{BE22E368-E2FD-8164-1AD5-9D887A7DE502}"/>
                </a:ext>
              </a:extLst>
            </p:cNvPr>
            <p:cNvSpPr txBox="1">
              <a:spLocks/>
            </p:cNvSpPr>
            <p:nvPr/>
          </p:nvSpPr>
          <p:spPr>
            <a:xfrm>
              <a:off x="692091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נשמע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נבין ונרגיש</a:t>
              </a:r>
            </a:p>
          </p:txBody>
        </p:sp>
      </p:grp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B73A9FBE-0EC0-720E-01EC-A7F4752F0EF8}"/>
              </a:ext>
            </a:extLst>
          </p:cNvPr>
          <p:cNvSpPr txBox="1">
            <a:spLocks/>
          </p:cNvSpPr>
          <p:nvPr/>
        </p:nvSpPr>
        <p:spPr>
          <a:xfrm>
            <a:off x="3737021" y="2266123"/>
            <a:ext cx="4874964" cy="85410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4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אני מבין ששבת היא מקור הברכה ואני שומר עליה בשמחה</a:t>
            </a:r>
          </a:p>
        </p:txBody>
      </p:sp>
    </p:spTree>
    <p:extLst>
      <p:ext uri="{BB962C8B-B14F-4D97-AF65-F5344CB8AC3E}">
        <p14:creationId xmlns:p14="http://schemas.microsoft.com/office/powerpoint/2010/main" val="167403743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322ABE-E966-D02A-C4CE-5F63D72ED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9329" y="1144659"/>
            <a:ext cx="4718128" cy="5251919"/>
          </a:xfrm>
          <a:prstGeom prst="rect">
            <a:avLst/>
          </a:prstGeom>
        </p:spPr>
      </p:pic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2B47D76A-68D8-D80A-2F77-6B5EFFA11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122" y="405605"/>
            <a:ext cx="6219488" cy="2600304"/>
          </a:xfrm>
        </p:spPr>
        <p:txBody>
          <a:bodyPr>
            <a:noAutofit/>
          </a:bodyPr>
          <a:lstStyle/>
          <a:p>
            <a:pPr algn="r"/>
            <a:r>
              <a:rPr lang="he-IL" sz="36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לחצו על ספר התורה וגלו...</a:t>
            </a:r>
          </a:p>
        </p:txBody>
      </p:sp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834887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כותרת משנה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7AEF739-EC5E-13F8-7C2B-08C37EC331A9}"/>
              </a:ext>
            </a:extLst>
          </p:cNvPr>
          <p:cNvSpPr txBox="1">
            <a:spLocks/>
          </p:cNvSpPr>
          <p:nvPr/>
        </p:nvSpPr>
        <p:spPr>
          <a:xfrm>
            <a:off x="4603070" y="2799826"/>
            <a:ext cx="3310646" cy="41216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dirty="0">
                <a:solidFill>
                  <a:srgbClr val="E4A565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אילו כוחות משתתפים בעשיית </a:t>
            </a:r>
            <a:r>
              <a:rPr lang="he-IL" sz="3200" dirty="0" err="1">
                <a:solidFill>
                  <a:srgbClr val="E4A565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המצוה</a:t>
            </a:r>
            <a:r>
              <a:rPr lang="he-IL" sz="3200" dirty="0">
                <a:solidFill>
                  <a:srgbClr val="E4A565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3541781"/>
      </p:ext>
    </p:extLst>
  </p:cSld>
  <p:clrMapOvr>
    <a:masterClrMapping/>
  </p:clrMapOvr>
  <p:transition spd="slow"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834887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C55E2F8-387A-D11E-DAB1-1B241610DFA6}"/>
              </a:ext>
            </a:extLst>
          </p:cNvPr>
          <p:cNvSpPr txBox="1">
            <a:spLocks/>
          </p:cNvSpPr>
          <p:nvPr/>
        </p:nvSpPr>
        <p:spPr>
          <a:xfrm>
            <a:off x="4106487" y="519962"/>
            <a:ext cx="7938051" cy="8640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לחצו וצבעו את כל הכוחות המתאימים למשפט</a:t>
            </a:r>
            <a:endParaRPr lang="he-IL" sz="1600" dirty="0">
              <a:solidFill>
                <a:schemeClr val="bg1"/>
              </a:solidFill>
              <a:latin typeface="Afek 1.5 AAA DemiBold" panose="00000700000000000000" pitchFamily="50" charset="-79"/>
              <a:cs typeface="Afek 1.5 AAA DemiBold" panose="00000700000000000000" pitchFamily="50" charset="-79"/>
            </a:endParaRPr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BCDC07B3-9197-8D18-DDE7-A06DDF38FA83}"/>
              </a:ext>
            </a:extLst>
          </p:cNvPr>
          <p:cNvSpPr txBox="1">
            <a:spLocks/>
          </p:cNvSpPr>
          <p:nvPr/>
        </p:nvSpPr>
        <p:spPr>
          <a:xfrm>
            <a:off x="1305327" y="1473992"/>
            <a:ext cx="10084927" cy="8640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dirty="0">
                <a:solidFill>
                  <a:srgbClr val="FFD966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אני שומר שבת </a:t>
            </a:r>
            <a:r>
              <a:rPr lang="he-IL" sz="3200" u="sng" dirty="0">
                <a:solidFill>
                  <a:srgbClr val="FFD966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כי ה' ציווה</a:t>
            </a:r>
            <a:r>
              <a:rPr lang="he-IL" sz="3200" dirty="0">
                <a:solidFill>
                  <a:srgbClr val="FFD966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 ואני </a:t>
            </a:r>
            <a:r>
              <a:rPr lang="he-IL" sz="3200" u="sng" dirty="0">
                <a:solidFill>
                  <a:srgbClr val="FFD966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לומד</a:t>
            </a:r>
            <a:r>
              <a:rPr lang="he-IL" sz="3200" dirty="0">
                <a:solidFill>
                  <a:srgbClr val="FFD966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 ומעמיק למה שבת חשובה, כך אקיים אותה מתוך </a:t>
            </a:r>
            <a:r>
              <a:rPr lang="he-IL" sz="3200" u="sng" dirty="0">
                <a:solidFill>
                  <a:srgbClr val="FFD966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שמחה</a:t>
            </a:r>
            <a:r>
              <a:rPr lang="he-IL" sz="3200" dirty="0">
                <a:solidFill>
                  <a:srgbClr val="FFD966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.</a:t>
            </a:r>
            <a:endParaRPr lang="he-IL" sz="2000" dirty="0">
              <a:solidFill>
                <a:srgbClr val="FFD966"/>
              </a:solidFill>
              <a:latin typeface="Afek 1.5 AAA DemiBold" panose="00000700000000000000" pitchFamily="50" charset="-79"/>
              <a:cs typeface="Afek 1.5 AAA DemiBold" panose="00000700000000000000" pitchFamily="50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4DEFD96-C421-F9A1-6A9B-11F4C676E015}"/>
              </a:ext>
            </a:extLst>
          </p:cNvPr>
          <p:cNvSpPr/>
          <p:nvPr/>
        </p:nvSpPr>
        <p:spPr>
          <a:xfrm>
            <a:off x="3120309" y="5179961"/>
            <a:ext cx="5990881" cy="1043975"/>
          </a:xfrm>
          <a:custGeom>
            <a:avLst/>
            <a:gdLst>
              <a:gd name="connsiteX0" fmla="*/ 0 w 5990881"/>
              <a:gd name="connsiteY0" fmla="*/ 0 h 1043975"/>
              <a:gd name="connsiteX1" fmla="*/ 5990881 w 5990881"/>
              <a:gd name="connsiteY1" fmla="*/ 0 h 1043975"/>
              <a:gd name="connsiteX2" fmla="*/ 5990881 w 5990881"/>
              <a:gd name="connsiteY2" fmla="*/ 1043975 h 1043975"/>
              <a:gd name="connsiteX3" fmla="*/ 0 w 5990881"/>
              <a:gd name="connsiteY3" fmla="*/ 1043975 h 1043975"/>
              <a:gd name="connsiteX4" fmla="*/ 0 w 5990881"/>
              <a:gd name="connsiteY4" fmla="*/ 0 h 104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881" h="1043975" fill="none" extrusionOk="0">
                <a:moveTo>
                  <a:pt x="0" y="0"/>
                </a:moveTo>
                <a:cubicBezTo>
                  <a:pt x="1837652" y="-139906"/>
                  <a:pt x="3506392" y="94422"/>
                  <a:pt x="5990881" y="0"/>
                </a:cubicBezTo>
                <a:cubicBezTo>
                  <a:pt x="6038333" y="148661"/>
                  <a:pt x="5932696" y="580838"/>
                  <a:pt x="5990881" y="1043975"/>
                </a:cubicBezTo>
                <a:cubicBezTo>
                  <a:pt x="5268130" y="1109880"/>
                  <a:pt x="2532887" y="1190412"/>
                  <a:pt x="0" y="1043975"/>
                </a:cubicBezTo>
                <a:cubicBezTo>
                  <a:pt x="-67535" y="771645"/>
                  <a:pt x="5468" y="459345"/>
                  <a:pt x="0" y="0"/>
                </a:cubicBezTo>
                <a:close/>
              </a:path>
              <a:path w="5990881" h="1043975" stroke="0" extrusionOk="0">
                <a:moveTo>
                  <a:pt x="0" y="0"/>
                </a:moveTo>
                <a:cubicBezTo>
                  <a:pt x="1388336" y="1335"/>
                  <a:pt x="4433549" y="132547"/>
                  <a:pt x="5990881" y="0"/>
                </a:cubicBezTo>
                <a:cubicBezTo>
                  <a:pt x="6054912" y="430412"/>
                  <a:pt x="5990400" y="863240"/>
                  <a:pt x="5990881" y="1043975"/>
                </a:cubicBezTo>
                <a:cubicBezTo>
                  <a:pt x="4982089" y="1008349"/>
                  <a:pt x="2138238" y="973588"/>
                  <a:pt x="0" y="1043975"/>
                </a:cubicBezTo>
                <a:cubicBezTo>
                  <a:pt x="1580" y="876668"/>
                  <a:pt x="-10595" y="277912"/>
                  <a:pt x="0" y="0"/>
                </a:cubicBezTo>
                <a:close/>
              </a:path>
            </a:pathLst>
          </a:custGeom>
          <a:solidFill>
            <a:srgbClr val="7030A0"/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המעשה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12E58B85-A5E0-7169-22ED-54C1856A0135}"/>
              </a:ext>
            </a:extLst>
          </p:cNvPr>
          <p:cNvSpPr/>
          <p:nvPr/>
        </p:nvSpPr>
        <p:spPr>
          <a:xfrm>
            <a:off x="3850921" y="4067254"/>
            <a:ext cx="4529656" cy="1043974"/>
          </a:xfrm>
          <a:custGeom>
            <a:avLst/>
            <a:gdLst>
              <a:gd name="connsiteX0" fmla="*/ 0 w 4529656"/>
              <a:gd name="connsiteY0" fmla="*/ 0 h 1043974"/>
              <a:gd name="connsiteX1" fmla="*/ 4529656 w 4529656"/>
              <a:gd name="connsiteY1" fmla="*/ 0 h 1043974"/>
              <a:gd name="connsiteX2" fmla="*/ 4529656 w 4529656"/>
              <a:gd name="connsiteY2" fmla="*/ 1043974 h 1043974"/>
              <a:gd name="connsiteX3" fmla="*/ 0 w 4529656"/>
              <a:gd name="connsiteY3" fmla="*/ 1043974 h 1043974"/>
              <a:gd name="connsiteX4" fmla="*/ 0 w 4529656"/>
              <a:gd name="connsiteY4" fmla="*/ 0 h 104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9656" h="1043974" fill="none" extrusionOk="0">
                <a:moveTo>
                  <a:pt x="0" y="0"/>
                </a:moveTo>
                <a:cubicBezTo>
                  <a:pt x="1713770" y="-139906"/>
                  <a:pt x="2900351" y="94422"/>
                  <a:pt x="4529656" y="0"/>
                </a:cubicBezTo>
                <a:cubicBezTo>
                  <a:pt x="4576508" y="150218"/>
                  <a:pt x="4469509" y="583815"/>
                  <a:pt x="4529656" y="1043974"/>
                </a:cubicBezTo>
                <a:cubicBezTo>
                  <a:pt x="2696742" y="1109879"/>
                  <a:pt x="689464" y="1190411"/>
                  <a:pt x="0" y="1043974"/>
                </a:cubicBezTo>
                <a:cubicBezTo>
                  <a:pt x="-64829" y="770740"/>
                  <a:pt x="7403" y="456763"/>
                  <a:pt x="0" y="0"/>
                </a:cubicBezTo>
                <a:close/>
              </a:path>
              <a:path w="4529656" h="1043974" stroke="0" extrusionOk="0">
                <a:moveTo>
                  <a:pt x="0" y="0"/>
                </a:moveTo>
                <a:cubicBezTo>
                  <a:pt x="735577" y="1335"/>
                  <a:pt x="3496050" y="132547"/>
                  <a:pt x="4529656" y="0"/>
                </a:cubicBezTo>
                <a:cubicBezTo>
                  <a:pt x="4593466" y="432365"/>
                  <a:pt x="4528418" y="866542"/>
                  <a:pt x="4529656" y="1043974"/>
                </a:cubicBezTo>
                <a:cubicBezTo>
                  <a:pt x="2466315" y="1008348"/>
                  <a:pt x="1738526" y="973587"/>
                  <a:pt x="0" y="1043974"/>
                </a:cubicBezTo>
                <a:cubicBezTo>
                  <a:pt x="1919" y="873523"/>
                  <a:pt x="-8147" y="273921"/>
                  <a:pt x="0" y="0"/>
                </a:cubicBezTo>
                <a:close/>
              </a:path>
            </a:pathLst>
          </a:custGeom>
          <a:solidFill>
            <a:srgbClr val="4D2B7F"/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השכל וההבנה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444DBF2-A4A4-FC8E-99D7-430E1DDDC114}"/>
              </a:ext>
            </a:extLst>
          </p:cNvPr>
          <p:cNvSpPr/>
          <p:nvPr/>
        </p:nvSpPr>
        <p:spPr>
          <a:xfrm>
            <a:off x="4803578" y="3023280"/>
            <a:ext cx="2624343" cy="1043974"/>
          </a:xfrm>
          <a:custGeom>
            <a:avLst/>
            <a:gdLst>
              <a:gd name="connsiteX0" fmla="*/ 0 w 2624343"/>
              <a:gd name="connsiteY0" fmla="*/ 0 h 1043974"/>
              <a:gd name="connsiteX1" fmla="*/ 2624343 w 2624343"/>
              <a:gd name="connsiteY1" fmla="*/ 0 h 1043974"/>
              <a:gd name="connsiteX2" fmla="*/ 2624343 w 2624343"/>
              <a:gd name="connsiteY2" fmla="*/ 1043974 h 1043974"/>
              <a:gd name="connsiteX3" fmla="*/ 0 w 2624343"/>
              <a:gd name="connsiteY3" fmla="*/ 1043974 h 1043974"/>
              <a:gd name="connsiteX4" fmla="*/ 0 w 2624343"/>
              <a:gd name="connsiteY4" fmla="*/ 0 h 104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343" h="1043974" fill="none" extrusionOk="0">
                <a:moveTo>
                  <a:pt x="0" y="0"/>
                </a:moveTo>
                <a:cubicBezTo>
                  <a:pt x="1170370" y="-139906"/>
                  <a:pt x="1868157" y="94422"/>
                  <a:pt x="2624343" y="0"/>
                </a:cubicBezTo>
                <a:cubicBezTo>
                  <a:pt x="2671195" y="150218"/>
                  <a:pt x="2564196" y="583815"/>
                  <a:pt x="2624343" y="1043974"/>
                </a:cubicBezTo>
                <a:cubicBezTo>
                  <a:pt x="1600280" y="1109879"/>
                  <a:pt x="343060" y="1190411"/>
                  <a:pt x="0" y="1043974"/>
                </a:cubicBezTo>
                <a:cubicBezTo>
                  <a:pt x="-64829" y="770740"/>
                  <a:pt x="7403" y="456763"/>
                  <a:pt x="0" y="0"/>
                </a:cubicBezTo>
                <a:close/>
              </a:path>
              <a:path w="2624343" h="1043974" stroke="0" extrusionOk="0">
                <a:moveTo>
                  <a:pt x="0" y="0"/>
                </a:moveTo>
                <a:cubicBezTo>
                  <a:pt x="755830" y="1335"/>
                  <a:pt x="1927045" y="132547"/>
                  <a:pt x="2624343" y="0"/>
                </a:cubicBezTo>
                <a:cubicBezTo>
                  <a:pt x="2688153" y="432365"/>
                  <a:pt x="2623105" y="866542"/>
                  <a:pt x="2624343" y="1043974"/>
                </a:cubicBezTo>
                <a:cubicBezTo>
                  <a:pt x="1645892" y="1008348"/>
                  <a:pt x="517956" y="973587"/>
                  <a:pt x="0" y="1043974"/>
                </a:cubicBezTo>
                <a:cubicBezTo>
                  <a:pt x="1919" y="873523"/>
                  <a:pt x="-8147" y="273921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הרגש</a:t>
            </a:r>
          </a:p>
        </p:txBody>
      </p:sp>
      <p:sp>
        <p:nvSpPr>
          <p:cNvPr id="15" name="לחצן פעולה: ריק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059662-87FF-018C-B01E-E417C6FDB2AD}"/>
              </a:ext>
            </a:extLst>
          </p:cNvPr>
          <p:cNvSpPr/>
          <p:nvPr/>
        </p:nvSpPr>
        <p:spPr>
          <a:xfrm>
            <a:off x="415763" y="5701948"/>
            <a:ext cx="2178423" cy="667139"/>
          </a:xfrm>
          <a:prstGeom prst="actionButtonBlank">
            <a:avLst/>
          </a:prstGeom>
          <a:solidFill>
            <a:srgbClr val="9227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להמשך</a:t>
            </a:r>
          </a:p>
        </p:txBody>
      </p:sp>
    </p:spTree>
    <p:extLst>
      <p:ext uri="{BB962C8B-B14F-4D97-AF65-F5344CB8AC3E}">
        <p14:creationId xmlns:p14="http://schemas.microsoft.com/office/powerpoint/2010/main" val="198719786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10" grpId="0" uiExpand="1" build="p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834887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C55E2F8-387A-D11E-DAB1-1B241610DFA6}"/>
              </a:ext>
            </a:extLst>
          </p:cNvPr>
          <p:cNvSpPr txBox="1">
            <a:spLocks/>
          </p:cNvSpPr>
          <p:nvPr/>
        </p:nvSpPr>
        <p:spPr>
          <a:xfrm>
            <a:off x="4106487" y="519962"/>
            <a:ext cx="7938051" cy="8640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לחצו וצבעו את כל הכוחות המתאימים למשפט</a:t>
            </a:r>
            <a:endParaRPr lang="he-IL" sz="1600" dirty="0">
              <a:solidFill>
                <a:schemeClr val="bg1"/>
              </a:solidFill>
              <a:latin typeface="Afek 1.5 AAA DemiBold" panose="00000700000000000000" pitchFamily="50" charset="-79"/>
              <a:cs typeface="Afek 1.5 AAA DemiBold" panose="00000700000000000000" pitchFamily="50" charset="-79"/>
            </a:endParaRPr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BCDC07B3-9197-8D18-DDE7-A06DDF38FA83}"/>
              </a:ext>
            </a:extLst>
          </p:cNvPr>
          <p:cNvSpPr txBox="1">
            <a:spLocks/>
          </p:cNvSpPr>
          <p:nvPr/>
        </p:nvSpPr>
        <p:spPr>
          <a:xfrm>
            <a:off x="1305327" y="1473992"/>
            <a:ext cx="10084927" cy="8640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dirty="0">
                <a:solidFill>
                  <a:srgbClr val="FFD966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אני אוהב ללמוד ולהבין את טעמי המצוות.</a:t>
            </a:r>
            <a:endParaRPr lang="he-IL" sz="2000" dirty="0">
              <a:solidFill>
                <a:srgbClr val="FFD966"/>
              </a:solidFill>
              <a:latin typeface="Afek 1.5 AAA DemiBold" panose="00000700000000000000" pitchFamily="50" charset="-79"/>
              <a:cs typeface="Afek 1.5 AAA DemiBold" panose="00000700000000000000" pitchFamily="50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4DEFD96-C421-F9A1-6A9B-11F4C676E015}"/>
              </a:ext>
            </a:extLst>
          </p:cNvPr>
          <p:cNvSpPr/>
          <p:nvPr/>
        </p:nvSpPr>
        <p:spPr>
          <a:xfrm>
            <a:off x="3120309" y="5179961"/>
            <a:ext cx="5990881" cy="1043975"/>
          </a:xfrm>
          <a:custGeom>
            <a:avLst/>
            <a:gdLst>
              <a:gd name="connsiteX0" fmla="*/ 0 w 5990881"/>
              <a:gd name="connsiteY0" fmla="*/ 0 h 1043975"/>
              <a:gd name="connsiteX1" fmla="*/ 5990881 w 5990881"/>
              <a:gd name="connsiteY1" fmla="*/ 0 h 1043975"/>
              <a:gd name="connsiteX2" fmla="*/ 5990881 w 5990881"/>
              <a:gd name="connsiteY2" fmla="*/ 1043975 h 1043975"/>
              <a:gd name="connsiteX3" fmla="*/ 0 w 5990881"/>
              <a:gd name="connsiteY3" fmla="*/ 1043975 h 1043975"/>
              <a:gd name="connsiteX4" fmla="*/ 0 w 5990881"/>
              <a:gd name="connsiteY4" fmla="*/ 0 h 104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881" h="1043975" fill="none" extrusionOk="0">
                <a:moveTo>
                  <a:pt x="0" y="0"/>
                </a:moveTo>
                <a:cubicBezTo>
                  <a:pt x="1837652" y="-139906"/>
                  <a:pt x="3506392" y="94422"/>
                  <a:pt x="5990881" y="0"/>
                </a:cubicBezTo>
                <a:cubicBezTo>
                  <a:pt x="6038333" y="148661"/>
                  <a:pt x="5932696" y="580838"/>
                  <a:pt x="5990881" y="1043975"/>
                </a:cubicBezTo>
                <a:cubicBezTo>
                  <a:pt x="5268130" y="1109880"/>
                  <a:pt x="2532887" y="1190412"/>
                  <a:pt x="0" y="1043975"/>
                </a:cubicBezTo>
                <a:cubicBezTo>
                  <a:pt x="-67535" y="771645"/>
                  <a:pt x="5468" y="459345"/>
                  <a:pt x="0" y="0"/>
                </a:cubicBezTo>
                <a:close/>
              </a:path>
              <a:path w="5990881" h="1043975" stroke="0" extrusionOk="0">
                <a:moveTo>
                  <a:pt x="0" y="0"/>
                </a:moveTo>
                <a:cubicBezTo>
                  <a:pt x="1388336" y="1335"/>
                  <a:pt x="4433549" y="132547"/>
                  <a:pt x="5990881" y="0"/>
                </a:cubicBezTo>
                <a:cubicBezTo>
                  <a:pt x="6054912" y="430412"/>
                  <a:pt x="5990400" y="863240"/>
                  <a:pt x="5990881" y="1043975"/>
                </a:cubicBezTo>
                <a:cubicBezTo>
                  <a:pt x="4982089" y="1008349"/>
                  <a:pt x="2138238" y="973588"/>
                  <a:pt x="0" y="1043975"/>
                </a:cubicBezTo>
                <a:cubicBezTo>
                  <a:pt x="1580" y="876668"/>
                  <a:pt x="-10595" y="277912"/>
                  <a:pt x="0" y="0"/>
                </a:cubicBezTo>
                <a:close/>
              </a:path>
            </a:pathLst>
          </a:custGeom>
          <a:solidFill>
            <a:srgbClr val="7030A0"/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המעשה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12E58B85-A5E0-7169-22ED-54C1856A0135}"/>
              </a:ext>
            </a:extLst>
          </p:cNvPr>
          <p:cNvSpPr/>
          <p:nvPr/>
        </p:nvSpPr>
        <p:spPr>
          <a:xfrm>
            <a:off x="3850921" y="4067254"/>
            <a:ext cx="4529656" cy="1043974"/>
          </a:xfrm>
          <a:custGeom>
            <a:avLst/>
            <a:gdLst>
              <a:gd name="connsiteX0" fmla="*/ 0 w 4529656"/>
              <a:gd name="connsiteY0" fmla="*/ 0 h 1043974"/>
              <a:gd name="connsiteX1" fmla="*/ 4529656 w 4529656"/>
              <a:gd name="connsiteY1" fmla="*/ 0 h 1043974"/>
              <a:gd name="connsiteX2" fmla="*/ 4529656 w 4529656"/>
              <a:gd name="connsiteY2" fmla="*/ 1043974 h 1043974"/>
              <a:gd name="connsiteX3" fmla="*/ 0 w 4529656"/>
              <a:gd name="connsiteY3" fmla="*/ 1043974 h 1043974"/>
              <a:gd name="connsiteX4" fmla="*/ 0 w 4529656"/>
              <a:gd name="connsiteY4" fmla="*/ 0 h 104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9656" h="1043974" fill="none" extrusionOk="0">
                <a:moveTo>
                  <a:pt x="0" y="0"/>
                </a:moveTo>
                <a:cubicBezTo>
                  <a:pt x="1713770" y="-139906"/>
                  <a:pt x="2900351" y="94422"/>
                  <a:pt x="4529656" y="0"/>
                </a:cubicBezTo>
                <a:cubicBezTo>
                  <a:pt x="4576508" y="150218"/>
                  <a:pt x="4469509" y="583815"/>
                  <a:pt x="4529656" y="1043974"/>
                </a:cubicBezTo>
                <a:cubicBezTo>
                  <a:pt x="2696742" y="1109879"/>
                  <a:pt x="689464" y="1190411"/>
                  <a:pt x="0" y="1043974"/>
                </a:cubicBezTo>
                <a:cubicBezTo>
                  <a:pt x="-64829" y="770740"/>
                  <a:pt x="7403" y="456763"/>
                  <a:pt x="0" y="0"/>
                </a:cubicBezTo>
                <a:close/>
              </a:path>
              <a:path w="4529656" h="1043974" stroke="0" extrusionOk="0">
                <a:moveTo>
                  <a:pt x="0" y="0"/>
                </a:moveTo>
                <a:cubicBezTo>
                  <a:pt x="735577" y="1335"/>
                  <a:pt x="3496050" y="132547"/>
                  <a:pt x="4529656" y="0"/>
                </a:cubicBezTo>
                <a:cubicBezTo>
                  <a:pt x="4593466" y="432365"/>
                  <a:pt x="4528418" y="866542"/>
                  <a:pt x="4529656" y="1043974"/>
                </a:cubicBezTo>
                <a:cubicBezTo>
                  <a:pt x="2466315" y="1008348"/>
                  <a:pt x="1738526" y="973587"/>
                  <a:pt x="0" y="1043974"/>
                </a:cubicBezTo>
                <a:cubicBezTo>
                  <a:pt x="1919" y="873523"/>
                  <a:pt x="-8147" y="273921"/>
                  <a:pt x="0" y="0"/>
                </a:cubicBezTo>
                <a:close/>
              </a:path>
            </a:pathLst>
          </a:custGeom>
          <a:solidFill>
            <a:srgbClr val="4D2B7F"/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השכל וההבנה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444DBF2-A4A4-FC8E-99D7-430E1DDDC114}"/>
              </a:ext>
            </a:extLst>
          </p:cNvPr>
          <p:cNvSpPr/>
          <p:nvPr/>
        </p:nvSpPr>
        <p:spPr>
          <a:xfrm>
            <a:off x="4803578" y="3023280"/>
            <a:ext cx="2624343" cy="1043974"/>
          </a:xfrm>
          <a:custGeom>
            <a:avLst/>
            <a:gdLst>
              <a:gd name="connsiteX0" fmla="*/ 0 w 2624343"/>
              <a:gd name="connsiteY0" fmla="*/ 0 h 1043974"/>
              <a:gd name="connsiteX1" fmla="*/ 2624343 w 2624343"/>
              <a:gd name="connsiteY1" fmla="*/ 0 h 1043974"/>
              <a:gd name="connsiteX2" fmla="*/ 2624343 w 2624343"/>
              <a:gd name="connsiteY2" fmla="*/ 1043974 h 1043974"/>
              <a:gd name="connsiteX3" fmla="*/ 0 w 2624343"/>
              <a:gd name="connsiteY3" fmla="*/ 1043974 h 1043974"/>
              <a:gd name="connsiteX4" fmla="*/ 0 w 2624343"/>
              <a:gd name="connsiteY4" fmla="*/ 0 h 104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343" h="1043974" fill="none" extrusionOk="0">
                <a:moveTo>
                  <a:pt x="0" y="0"/>
                </a:moveTo>
                <a:cubicBezTo>
                  <a:pt x="1170370" y="-139906"/>
                  <a:pt x="1868157" y="94422"/>
                  <a:pt x="2624343" y="0"/>
                </a:cubicBezTo>
                <a:cubicBezTo>
                  <a:pt x="2671195" y="150218"/>
                  <a:pt x="2564196" y="583815"/>
                  <a:pt x="2624343" y="1043974"/>
                </a:cubicBezTo>
                <a:cubicBezTo>
                  <a:pt x="1600280" y="1109879"/>
                  <a:pt x="343060" y="1190411"/>
                  <a:pt x="0" y="1043974"/>
                </a:cubicBezTo>
                <a:cubicBezTo>
                  <a:pt x="-64829" y="770740"/>
                  <a:pt x="7403" y="456763"/>
                  <a:pt x="0" y="0"/>
                </a:cubicBezTo>
                <a:close/>
              </a:path>
              <a:path w="2624343" h="1043974" stroke="0" extrusionOk="0">
                <a:moveTo>
                  <a:pt x="0" y="0"/>
                </a:moveTo>
                <a:cubicBezTo>
                  <a:pt x="755830" y="1335"/>
                  <a:pt x="1927045" y="132547"/>
                  <a:pt x="2624343" y="0"/>
                </a:cubicBezTo>
                <a:cubicBezTo>
                  <a:pt x="2688153" y="432365"/>
                  <a:pt x="2623105" y="866542"/>
                  <a:pt x="2624343" y="1043974"/>
                </a:cubicBezTo>
                <a:cubicBezTo>
                  <a:pt x="1645892" y="1008348"/>
                  <a:pt x="517956" y="973587"/>
                  <a:pt x="0" y="1043974"/>
                </a:cubicBezTo>
                <a:cubicBezTo>
                  <a:pt x="1919" y="873523"/>
                  <a:pt x="-8147" y="273921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הרגש</a:t>
            </a:r>
          </a:p>
        </p:txBody>
      </p:sp>
      <p:sp>
        <p:nvSpPr>
          <p:cNvPr id="15" name="לחצן פעולה: ריק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059662-87FF-018C-B01E-E417C6FDB2AD}"/>
              </a:ext>
            </a:extLst>
          </p:cNvPr>
          <p:cNvSpPr/>
          <p:nvPr/>
        </p:nvSpPr>
        <p:spPr>
          <a:xfrm>
            <a:off x="415763" y="5701948"/>
            <a:ext cx="2178423" cy="667139"/>
          </a:xfrm>
          <a:prstGeom prst="actionButtonBlank">
            <a:avLst/>
          </a:prstGeom>
          <a:solidFill>
            <a:srgbClr val="9227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להמשך</a:t>
            </a:r>
          </a:p>
        </p:txBody>
      </p:sp>
    </p:spTree>
    <p:extLst>
      <p:ext uri="{BB962C8B-B14F-4D97-AF65-F5344CB8AC3E}">
        <p14:creationId xmlns:p14="http://schemas.microsoft.com/office/powerpoint/2010/main" val="217659648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 animBg="1"/>
      <p:bldP spid="10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834887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C55E2F8-387A-D11E-DAB1-1B241610DFA6}"/>
              </a:ext>
            </a:extLst>
          </p:cNvPr>
          <p:cNvSpPr txBox="1">
            <a:spLocks/>
          </p:cNvSpPr>
          <p:nvPr/>
        </p:nvSpPr>
        <p:spPr>
          <a:xfrm>
            <a:off x="4106487" y="519962"/>
            <a:ext cx="7938051" cy="8640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לחצו וצבעו את כל הכוחות המתאימים למשפט</a:t>
            </a:r>
            <a:endParaRPr lang="he-IL" sz="1600" dirty="0">
              <a:solidFill>
                <a:schemeClr val="bg1"/>
              </a:solidFill>
              <a:latin typeface="Afek 1.5 AAA DemiBold" panose="00000700000000000000" pitchFamily="50" charset="-79"/>
              <a:cs typeface="Afek 1.5 AAA DemiBold" panose="00000700000000000000" pitchFamily="50" charset="-79"/>
            </a:endParaRPr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BCDC07B3-9197-8D18-DDE7-A06DDF38FA83}"/>
              </a:ext>
            </a:extLst>
          </p:cNvPr>
          <p:cNvSpPr txBox="1">
            <a:spLocks/>
          </p:cNvSpPr>
          <p:nvPr/>
        </p:nvSpPr>
        <p:spPr>
          <a:xfrm>
            <a:off x="1305327" y="1473992"/>
            <a:ext cx="10084927" cy="8640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dirty="0">
                <a:solidFill>
                  <a:srgbClr val="FFD966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היה לי קשה אבל בכל אופן ביקשתי סליחה מהחבר, כי ה' ציווה להיות באהבת ישראל. </a:t>
            </a:r>
            <a:endParaRPr lang="he-IL" sz="2000" dirty="0">
              <a:solidFill>
                <a:srgbClr val="FFD966"/>
              </a:solidFill>
              <a:latin typeface="Afek 1.5 AAA DemiBold" panose="00000700000000000000" pitchFamily="50" charset="-79"/>
              <a:cs typeface="Afek 1.5 AAA DemiBold" panose="00000700000000000000" pitchFamily="50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4DEFD96-C421-F9A1-6A9B-11F4C676E015}"/>
              </a:ext>
            </a:extLst>
          </p:cNvPr>
          <p:cNvSpPr/>
          <p:nvPr/>
        </p:nvSpPr>
        <p:spPr>
          <a:xfrm>
            <a:off x="3120309" y="5179961"/>
            <a:ext cx="5990881" cy="1043975"/>
          </a:xfrm>
          <a:custGeom>
            <a:avLst/>
            <a:gdLst>
              <a:gd name="connsiteX0" fmla="*/ 0 w 5990881"/>
              <a:gd name="connsiteY0" fmla="*/ 0 h 1043975"/>
              <a:gd name="connsiteX1" fmla="*/ 5990881 w 5990881"/>
              <a:gd name="connsiteY1" fmla="*/ 0 h 1043975"/>
              <a:gd name="connsiteX2" fmla="*/ 5990881 w 5990881"/>
              <a:gd name="connsiteY2" fmla="*/ 1043975 h 1043975"/>
              <a:gd name="connsiteX3" fmla="*/ 0 w 5990881"/>
              <a:gd name="connsiteY3" fmla="*/ 1043975 h 1043975"/>
              <a:gd name="connsiteX4" fmla="*/ 0 w 5990881"/>
              <a:gd name="connsiteY4" fmla="*/ 0 h 104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881" h="1043975" fill="none" extrusionOk="0">
                <a:moveTo>
                  <a:pt x="0" y="0"/>
                </a:moveTo>
                <a:cubicBezTo>
                  <a:pt x="1837652" y="-139906"/>
                  <a:pt x="3506392" y="94422"/>
                  <a:pt x="5990881" y="0"/>
                </a:cubicBezTo>
                <a:cubicBezTo>
                  <a:pt x="6038333" y="148661"/>
                  <a:pt x="5932696" y="580838"/>
                  <a:pt x="5990881" y="1043975"/>
                </a:cubicBezTo>
                <a:cubicBezTo>
                  <a:pt x="5268130" y="1109880"/>
                  <a:pt x="2532887" y="1190412"/>
                  <a:pt x="0" y="1043975"/>
                </a:cubicBezTo>
                <a:cubicBezTo>
                  <a:pt x="-67535" y="771645"/>
                  <a:pt x="5468" y="459345"/>
                  <a:pt x="0" y="0"/>
                </a:cubicBezTo>
                <a:close/>
              </a:path>
              <a:path w="5990881" h="1043975" stroke="0" extrusionOk="0">
                <a:moveTo>
                  <a:pt x="0" y="0"/>
                </a:moveTo>
                <a:cubicBezTo>
                  <a:pt x="1388336" y="1335"/>
                  <a:pt x="4433549" y="132547"/>
                  <a:pt x="5990881" y="0"/>
                </a:cubicBezTo>
                <a:cubicBezTo>
                  <a:pt x="6054912" y="430412"/>
                  <a:pt x="5990400" y="863240"/>
                  <a:pt x="5990881" y="1043975"/>
                </a:cubicBezTo>
                <a:cubicBezTo>
                  <a:pt x="4982089" y="1008349"/>
                  <a:pt x="2138238" y="973588"/>
                  <a:pt x="0" y="1043975"/>
                </a:cubicBezTo>
                <a:cubicBezTo>
                  <a:pt x="1580" y="876668"/>
                  <a:pt x="-10595" y="277912"/>
                  <a:pt x="0" y="0"/>
                </a:cubicBezTo>
                <a:close/>
              </a:path>
            </a:pathLst>
          </a:custGeom>
          <a:solidFill>
            <a:srgbClr val="7030A0"/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המעשה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12E58B85-A5E0-7169-22ED-54C1856A0135}"/>
              </a:ext>
            </a:extLst>
          </p:cNvPr>
          <p:cNvSpPr/>
          <p:nvPr/>
        </p:nvSpPr>
        <p:spPr>
          <a:xfrm>
            <a:off x="3850921" y="4067254"/>
            <a:ext cx="4529656" cy="1043974"/>
          </a:xfrm>
          <a:custGeom>
            <a:avLst/>
            <a:gdLst>
              <a:gd name="connsiteX0" fmla="*/ 0 w 4529656"/>
              <a:gd name="connsiteY0" fmla="*/ 0 h 1043974"/>
              <a:gd name="connsiteX1" fmla="*/ 4529656 w 4529656"/>
              <a:gd name="connsiteY1" fmla="*/ 0 h 1043974"/>
              <a:gd name="connsiteX2" fmla="*/ 4529656 w 4529656"/>
              <a:gd name="connsiteY2" fmla="*/ 1043974 h 1043974"/>
              <a:gd name="connsiteX3" fmla="*/ 0 w 4529656"/>
              <a:gd name="connsiteY3" fmla="*/ 1043974 h 1043974"/>
              <a:gd name="connsiteX4" fmla="*/ 0 w 4529656"/>
              <a:gd name="connsiteY4" fmla="*/ 0 h 104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9656" h="1043974" fill="none" extrusionOk="0">
                <a:moveTo>
                  <a:pt x="0" y="0"/>
                </a:moveTo>
                <a:cubicBezTo>
                  <a:pt x="1713770" y="-139906"/>
                  <a:pt x="2900351" y="94422"/>
                  <a:pt x="4529656" y="0"/>
                </a:cubicBezTo>
                <a:cubicBezTo>
                  <a:pt x="4576508" y="150218"/>
                  <a:pt x="4469509" y="583815"/>
                  <a:pt x="4529656" y="1043974"/>
                </a:cubicBezTo>
                <a:cubicBezTo>
                  <a:pt x="2696742" y="1109879"/>
                  <a:pt x="689464" y="1190411"/>
                  <a:pt x="0" y="1043974"/>
                </a:cubicBezTo>
                <a:cubicBezTo>
                  <a:pt x="-64829" y="770740"/>
                  <a:pt x="7403" y="456763"/>
                  <a:pt x="0" y="0"/>
                </a:cubicBezTo>
                <a:close/>
              </a:path>
              <a:path w="4529656" h="1043974" stroke="0" extrusionOk="0">
                <a:moveTo>
                  <a:pt x="0" y="0"/>
                </a:moveTo>
                <a:cubicBezTo>
                  <a:pt x="735577" y="1335"/>
                  <a:pt x="3496050" y="132547"/>
                  <a:pt x="4529656" y="0"/>
                </a:cubicBezTo>
                <a:cubicBezTo>
                  <a:pt x="4593466" y="432365"/>
                  <a:pt x="4528418" y="866542"/>
                  <a:pt x="4529656" y="1043974"/>
                </a:cubicBezTo>
                <a:cubicBezTo>
                  <a:pt x="2466315" y="1008348"/>
                  <a:pt x="1738526" y="973587"/>
                  <a:pt x="0" y="1043974"/>
                </a:cubicBezTo>
                <a:cubicBezTo>
                  <a:pt x="1919" y="873523"/>
                  <a:pt x="-8147" y="273921"/>
                  <a:pt x="0" y="0"/>
                </a:cubicBezTo>
                <a:close/>
              </a:path>
            </a:pathLst>
          </a:custGeom>
          <a:solidFill>
            <a:srgbClr val="4D2B7F"/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השכל וההבנה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444DBF2-A4A4-FC8E-99D7-430E1DDDC114}"/>
              </a:ext>
            </a:extLst>
          </p:cNvPr>
          <p:cNvSpPr/>
          <p:nvPr/>
        </p:nvSpPr>
        <p:spPr>
          <a:xfrm>
            <a:off x="4803578" y="3023280"/>
            <a:ext cx="2624343" cy="1043974"/>
          </a:xfrm>
          <a:custGeom>
            <a:avLst/>
            <a:gdLst>
              <a:gd name="connsiteX0" fmla="*/ 0 w 2624343"/>
              <a:gd name="connsiteY0" fmla="*/ 0 h 1043974"/>
              <a:gd name="connsiteX1" fmla="*/ 2624343 w 2624343"/>
              <a:gd name="connsiteY1" fmla="*/ 0 h 1043974"/>
              <a:gd name="connsiteX2" fmla="*/ 2624343 w 2624343"/>
              <a:gd name="connsiteY2" fmla="*/ 1043974 h 1043974"/>
              <a:gd name="connsiteX3" fmla="*/ 0 w 2624343"/>
              <a:gd name="connsiteY3" fmla="*/ 1043974 h 1043974"/>
              <a:gd name="connsiteX4" fmla="*/ 0 w 2624343"/>
              <a:gd name="connsiteY4" fmla="*/ 0 h 104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343" h="1043974" fill="none" extrusionOk="0">
                <a:moveTo>
                  <a:pt x="0" y="0"/>
                </a:moveTo>
                <a:cubicBezTo>
                  <a:pt x="1170370" y="-139906"/>
                  <a:pt x="1868157" y="94422"/>
                  <a:pt x="2624343" y="0"/>
                </a:cubicBezTo>
                <a:cubicBezTo>
                  <a:pt x="2671195" y="150218"/>
                  <a:pt x="2564196" y="583815"/>
                  <a:pt x="2624343" y="1043974"/>
                </a:cubicBezTo>
                <a:cubicBezTo>
                  <a:pt x="1600280" y="1109879"/>
                  <a:pt x="343060" y="1190411"/>
                  <a:pt x="0" y="1043974"/>
                </a:cubicBezTo>
                <a:cubicBezTo>
                  <a:pt x="-64829" y="770740"/>
                  <a:pt x="7403" y="456763"/>
                  <a:pt x="0" y="0"/>
                </a:cubicBezTo>
                <a:close/>
              </a:path>
              <a:path w="2624343" h="1043974" stroke="0" extrusionOk="0">
                <a:moveTo>
                  <a:pt x="0" y="0"/>
                </a:moveTo>
                <a:cubicBezTo>
                  <a:pt x="755830" y="1335"/>
                  <a:pt x="1927045" y="132547"/>
                  <a:pt x="2624343" y="0"/>
                </a:cubicBezTo>
                <a:cubicBezTo>
                  <a:pt x="2688153" y="432365"/>
                  <a:pt x="2623105" y="866542"/>
                  <a:pt x="2624343" y="1043974"/>
                </a:cubicBezTo>
                <a:cubicBezTo>
                  <a:pt x="1645892" y="1008348"/>
                  <a:pt x="517956" y="973587"/>
                  <a:pt x="0" y="1043974"/>
                </a:cubicBezTo>
                <a:cubicBezTo>
                  <a:pt x="1919" y="873523"/>
                  <a:pt x="-8147" y="273921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הרגש</a:t>
            </a:r>
          </a:p>
        </p:txBody>
      </p:sp>
      <p:sp>
        <p:nvSpPr>
          <p:cNvPr id="15" name="לחצן פעולה: ריק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059662-87FF-018C-B01E-E417C6FDB2AD}"/>
              </a:ext>
            </a:extLst>
          </p:cNvPr>
          <p:cNvSpPr/>
          <p:nvPr/>
        </p:nvSpPr>
        <p:spPr>
          <a:xfrm>
            <a:off x="415763" y="5701948"/>
            <a:ext cx="2178423" cy="667139"/>
          </a:xfrm>
          <a:prstGeom prst="actionButtonBlank">
            <a:avLst/>
          </a:prstGeom>
          <a:solidFill>
            <a:srgbClr val="9227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להמשך</a:t>
            </a:r>
          </a:p>
        </p:txBody>
      </p:sp>
    </p:spTree>
    <p:extLst>
      <p:ext uri="{BB962C8B-B14F-4D97-AF65-F5344CB8AC3E}">
        <p14:creationId xmlns:p14="http://schemas.microsoft.com/office/powerpoint/2010/main" val="306880048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834887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C55E2F8-387A-D11E-DAB1-1B241610DFA6}"/>
              </a:ext>
            </a:extLst>
          </p:cNvPr>
          <p:cNvSpPr txBox="1">
            <a:spLocks/>
          </p:cNvSpPr>
          <p:nvPr/>
        </p:nvSpPr>
        <p:spPr>
          <a:xfrm>
            <a:off x="4106487" y="519962"/>
            <a:ext cx="7938051" cy="8640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לחצו וצבעו את כל הכוחות המתאימים למשפט</a:t>
            </a:r>
            <a:endParaRPr lang="he-IL" sz="1600" dirty="0">
              <a:solidFill>
                <a:schemeClr val="bg1"/>
              </a:solidFill>
              <a:latin typeface="Afek 1.5 AAA DemiBold" panose="00000700000000000000" pitchFamily="50" charset="-79"/>
              <a:cs typeface="Afek 1.5 AAA DemiBold" panose="00000700000000000000" pitchFamily="50" charset="-79"/>
            </a:endParaRPr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BCDC07B3-9197-8D18-DDE7-A06DDF38FA83}"/>
              </a:ext>
            </a:extLst>
          </p:cNvPr>
          <p:cNvSpPr txBox="1">
            <a:spLocks/>
          </p:cNvSpPr>
          <p:nvPr/>
        </p:nvSpPr>
        <p:spPr>
          <a:xfrm>
            <a:off x="1305327" y="1473992"/>
            <a:ext cx="10084927" cy="8640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dirty="0">
                <a:solidFill>
                  <a:srgbClr val="FFD966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עשיתי את רצון ה' וביקשתי סליחה מהחבר, וגם הבנתי למה חשוב להיות באהבת ישראל.</a:t>
            </a:r>
            <a:endParaRPr lang="he-IL" sz="2000" dirty="0">
              <a:solidFill>
                <a:srgbClr val="FFD966"/>
              </a:solidFill>
              <a:latin typeface="Afek 1.5 AAA DemiBold" panose="00000700000000000000" pitchFamily="50" charset="-79"/>
              <a:cs typeface="Afek 1.5 AAA DemiBold" panose="00000700000000000000" pitchFamily="50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4DEFD96-C421-F9A1-6A9B-11F4C676E015}"/>
              </a:ext>
            </a:extLst>
          </p:cNvPr>
          <p:cNvSpPr/>
          <p:nvPr/>
        </p:nvSpPr>
        <p:spPr>
          <a:xfrm>
            <a:off x="3120309" y="5179961"/>
            <a:ext cx="5990881" cy="1043975"/>
          </a:xfrm>
          <a:custGeom>
            <a:avLst/>
            <a:gdLst>
              <a:gd name="connsiteX0" fmla="*/ 0 w 5990881"/>
              <a:gd name="connsiteY0" fmla="*/ 0 h 1043975"/>
              <a:gd name="connsiteX1" fmla="*/ 5990881 w 5990881"/>
              <a:gd name="connsiteY1" fmla="*/ 0 h 1043975"/>
              <a:gd name="connsiteX2" fmla="*/ 5990881 w 5990881"/>
              <a:gd name="connsiteY2" fmla="*/ 1043975 h 1043975"/>
              <a:gd name="connsiteX3" fmla="*/ 0 w 5990881"/>
              <a:gd name="connsiteY3" fmla="*/ 1043975 h 1043975"/>
              <a:gd name="connsiteX4" fmla="*/ 0 w 5990881"/>
              <a:gd name="connsiteY4" fmla="*/ 0 h 104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881" h="1043975" fill="none" extrusionOk="0">
                <a:moveTo>
                  <a:pt x="0" y="0"/>
                </a:moveTo>
                <a:cubicBezTo>
                  <a:pt x="1837652" y="-139906"/>
                  <a:pt x="3506392" y="94422"/>
                  <a:pt x="5990881" y="0"/>
                </a:cubicBezTo>
                <a:cubicBezTo>
                  <a:pt x="6038333" y="148661"/>
                  <a:pt x="5932696" y="580838"/>
                  <a:pt x="5990881" y="1043975"/>
                </a:cubicBezTo>
                <a:cubicBezTo>
                  <a:pt x="5268130" y="1109880"/>
                  <a:pt x="2532887" y="1190412"/>
                  <a:pt x="0" y="1043975"/>
                </a:cubicBezTo>
                <a:cubicBezTo>
                  <a:pt x="-67535" y="771645"/>
                  <a:pt x="5468" y="459345"/>
                  <a:pt x="0" y="0"/>
                </a:cubicBezTo>
                <a:close/>
              </a:path>
              <a:path w="5990881" h="1043975" stroke="0" extrusionOk="0">
                <a:moveTo>
                  <a:pt x="0" y="0"/>
                </a:moveTo>
                <a:cubicBezTo>
                  <a:pt x="1388336" y="1335"/>
                  <a:pt x="4433549" y="132547"/>
                  <a:pt x="5990881" y="0"/>
                </a:cubicBezTo>
                <a:cubicBezTo>
                  <a:pt x="6054912" y="430412"/>
                  <a:pt x="5990400" y="863240"/>
                  <a:pt x="5990881" y="1043975"/>
                </a:cubicBezTo>
                <a:cubicBezTo>
                  <a:pt x="4982089" y="1008349"/>
                  <a:pt x="2138238" y="973588"/>
                  <a:pt x="0" y="1043975"/>
                </a:cubicBezTo>
                <a:cubicBezTo>
                  <a:pt x="1580" y="876668"/>
                  <a:pt x="-10595" y="277912"/>
                  <a:pt x="0" y="0"/>
                </a:cubicBezTo>
                <a:close/>
              </a:path>
            </a:pathLst>
          </a:custGeom>
          <a:solidFill>
            <a:srgbClr val="7030A0"/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המעשה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12E58B85-A5E0-7169-22ED-54C1856A0135}"/>
              </a:ext>
            </a:extLst>
          </p:cNvPr>
          <p:cNvSpPr/>
          <p:nvPr/>
        </p:nvSpPr>
        <p:spPr>
          <a:xfrm>
            <a:off x="3850921" y="4067254"/>
            <a:ext cx="4529656" cy="1043974"/>
          </a:xfrm>
          <a:custGeom>
            <a:avLst/>
            <a:gdLst>
              <a:gd name="connsiteX0" fmla="*/ 0 w 4529656"/>
              <a:gd name="connsiteY0" fmla="*/ 0 h 1043974"/>
              <a:gd name="connsiteX1" fmla="*/ 4529656 w 4529656"/>
              <a:gd name="connsiteY1" fmla="*/ 0 h 1043974"/>
              <a:gd name="connsiteX2" fmla="*/ 4529656 w 4529656"/>
              <a:gd name="connsiteY2" fmla="*/ 1043974 h 1043974"/>
              <a:gd name="connsiteX3" fmla="*/ 0 w 4529656"/>
              <a:gd name="connsiteY3" fmla="*/ 1043974 h 1043974"/>
              <a:gd name="connsiteX4" fmla="*/ 0 w 4529656"/>
              <a:gd name="connsiteY4" fmla="*/ 0 h 104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9656" h="1043974" fill="none" extrusionOk="0">
                <a:moveTo>
                  <a:pt x="0" y="0"/>
                </a:moveTo>
                <a:cubicBezTo>
                  <a:pt x="1713770" y="-139906"/>
                  <a:pt x="2900351" y="94422"/>
                  <a:pt x="4529656" y="0"/>
                </a:cubicBezTo>
                <a:cubicBezTo>
                  <a:pt x="4576508" y="150218"/>
                  <a:pt x="4469509" y="583815"/>
                  <a:pt x="4529656" y="1043974"/>
                </a:cubicBezTo>
                <a:cubicBezTo>
                  <a:pt x="2696742" y="1109879"/>
                  <a:pt x="689464" y="1190411"/>
                  <a:pt x="0" y="1043974"/>
                </a:cubicBezTo>
                <a:cubicBezTo>
                  <a:pt x="-64829" y="770740"/>
                  <a:pt x="7403" y="456763"/>
                  <a:pt x="0" y="0"/>
                </a:cubicBezTo>
                <a:close/>
              </a:path>
              <a:path w="4529656" h="1043974" stroke="0" extrusionOk="0">
                <a:moveTo>
                  <a:pt x="0" y="0"/>
                </a:moveTo>
                <a:cubicBezTo>
                  <a:pt x="735577" y="1335"/>
                  <a:pt x="3496050" y="132547"/>
                  <a:pt x="4529656" y="0"/>
                </a:cubicBezTo>
                <a:cubicBezTo>
                  <a:pt x="4593466" y="432365"/>
                  <a:pt x="4528418" y="866542"/>
                  <a:pt x="4529656" y="1043974"/>
                </a:cubicBezTo>
                <a:cubicBezTo>
                  <a:pt x="2466315" y="1008348"/>
                  <a:pt x="1738526" y="973587"/>
                  <a:pt x="0" y="1043974"/>
                </a:cubicBezTo>
                <a:cubicBezTo>
                  <a:pt x="1919" y="873523"/>
                  <a:pt x="-8147" y="273921"/>
                  <a:pt x="0" y="0"/>
                </a:cubicBezTo>
                <a:close/>
              </a:path>
            </a:pathLst>
          </a:custGeom>
          <a:solidFill>
            <a:srgbClr val="4D2B7F"/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השכל וההבנה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444DBF2-A4A4-FC8E-99D7-430E1DDDC114}"/>
              </a:ext>
            </a:extLst>
          </p:cNvPr>
          <p:cNvSpPr/>
          <p:nvPr/>
        </p:nvSpPr>
        <p:spPr>
          <a:xfrm>
            <a:off x="4803578" y="3023280"/>
            <a:ext cx="2624343" cy="1043974"/>
          </a:xfrm>
          <a:custGeom>
            <a:avLst/>
            <a:gdLst>
              <a:gd name="connsiteX0" fmla="*/ 0 w 2624343"/>
              <a:gd name="connsiteY0" fmla="*/ 0 h 1043974"/>
              <a:gd name="connsiteX1" fmla="*/ 2624343 w 2624343"/>
              <a:gd name="connsiteY1" fmla="*/ 0 h 1043974"/>
              <a:gd name="connsiteX2" fmla="*/ 2624343 w 2624343"/>
              <a:gd name="connsiteY2" fmla="*/ 1043974 h 1043974"/>
              <a:gd name="connsiteX3" fmla="*/ 0 w 2624343"/>
              <a:gd name="connsiteY3" fmla="*/ 1043974 h 1043974"/>
              <a:gd name="connsiteX4" fmla="*/ 0 w 2624343"/>
              <a:gd name="connsiteY4" fmla="*/ 0 h 104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343" h="1043974" fill="none" extrusionOk="0">
                <a:moveTo>
                  <a:pt x="0" y="0"/>
                </a:moveTo>
                <a:cubicBezTo>
                  <a:pt x="1170370" y="-139906"/>
                  <a:pt x="1868157" y="94422"/>
                  <a:pt x="2624343" y="0"/>
                </a:cubicBezTo>
                <a:cubicBezTo>
                  <a:pt x="2671195" y="150218"/>
                  <a:pt x="2564196" y="583815"/>
                  <a:pt x="2624343" y="1043974"/>
                </a:cubicBezTo>
                <a:cubicBezTo>
                  <a:pt x="1600280" y="1109879"/>
                  <a:pt x="343060" y="1190411"/>
                  <a:pt x="0" y="1043974"/>
                </a:cubicBezTo>
                <a:cubicBezTo>
                  <a:pt x="-64829" y="770740"/>
                  <a:pt x="7403" y="456763"/>
                  <a:pt x="0" y="0"/>
                </a:cubicBezTo>
                <a:close/>
              </a:path>
              <a:path w="2624343" h="1043974" stroke="0" extrusionOk="0">
                <a:moveTo>
                  <a:pt x="0" y="0"/>
                </a:moveTo>
                <a:cubicBezTo>
                  <a:pt x="755830" y="1335"/>
                  <a:pt x="1927045" y="132547"/>
                  <a:pt x="2624343" y="0"/>
                </a:cubicBezTo>
                <a:cubicBezTo>
                  <a:pt x="2688153" y="432365"/>
                  <a:pt x="2623105" y="866542"/>
                  <a:pt x="2624343" y="1043974"/>
                </a:cubicBezTo>
                <a:cubicBezTo>
                  <a:pt x="1645892" y="1008348"/>
                  <a:pt x="517956" y="973587"/>
                  <a:pt x="0" y="1043974"/>
                </a:cubicBezTo>
                <a:cubicBezTo>
                  <a:pt x="1919" y="873523"/>
                  <a:pt x="-8147" y="273921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הרגש</a:t>
            </a:r>
          </a:p>
        </p:txBody>
      </p:sp>
      <p:sp>
        <p:nvSpPr>
          <p:cNvPr id="15" name="לחצן פעולה: ריק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059662-87FF-018C-B01E-E417C6FDB2AD}"/>
              </a:ext>
            </a:extLst>
          </p:cNvPr>
          <p:cNvSpPr/>
          <p:nvPr/>
        </p:nvSpPr>
        <p:spPr>
          <a:xfrm>
            <a:off x="415763" y="5701948"/>
            <a:ext cx="2178423" cy="667139"/>
          </a:xfrm>
          <a:prstGeom prst="actionButtonBlank">
            <a:avLst/>
          </a:prstGeom>
          <a:solidFill>
            <a:srgbClr val="9227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להמשך</a:t>
            </a:r>
          </a:p>
        </p:txBody>
      </p:sp>
    </p:spTree>
    <p:extLst>
      <p:ext uri="{BB962C8B-B14F-4D97-AF65-F5344CB8AC3E}">
        <p14:creationId xmlns:p14="http://schemas.microsoft.com/office/powerpoint/2010/main" val="109693156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834887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C55E2F8-387A-D11E-DAB1-1B241610DFA6}"/>
              </a:ext>
            </a:extLst>
          </p:cNvPr>
          <p:cNvSpPr txBox="1">
            <a:spLocks/>
          </p:cNvSpPr>
          <p:nvPr/>
        </p:nvSpPr>
        <p:spPr>
          <a:xfrm>
            <a:off x="4106487" y="519962"/>
            <a:ext cx="7938051" cy="8640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לחצו וצבעו את כל הכוחות המתאימים למשפט</a:t>
            </a:r>
            <a:endParaRPr lang="he-IL" sz="1600" dirty="0">
              <a:solidFill>
                <a:schemeClr val="bg1"/>
              </a:solidFill>
              <a:latin typeface="Afek 1.5 AAA DemiBold" panose="00000700000000000000" pitchFamily="50" charset="-79"/>
              <a:cs typeface="Afek 1.5 AAA DemiBold" panose="00000700000000000000" pitchFamily="50" charset="-79"/>
            </a:endParaRPr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BCDC07B3-9197-8D18-DDE7-A06DDF38FA83}"/>
              </a:ext>
            </a:extLst>
          </p:cNvPr>
          <p:cNvSpPr txBox="1">
            <a:spLocks/>
          </p:cNvSpPr>
          <p:nvPr/>
        </p:nvSpPr>
        <p:spPr>
          <a:xfrm>
            <a:off x="1305327" y="1374242"/>
            <a:ext cx="10084927" cy="8640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dirty="0">
                <a:solidFill>
                  <a:srgbClr val="FFD966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עשיתי את רצון ה' וביקשתי סליחה מהחבר, וגם הבנתי למה חשוב להיות באהבת ישראל, ובנוסף עשיתי זאת מתוך שמחה!</a:t>
            </a:r>
            <a:endParaRPr lang="he-IL" sz="2000" dirty="0">
              <a:solidFill>
                <a:srgbClr val="FFD966"/>
              </a:solidFill>
              <a:latin typeface="Afek 1.5 AAA DemiBold" panose="00000700000000000000" pitchFamily="50" charset="-79"/>
              <a:cs typeface="Afek 1.5 AAA DemiBold" panose="00000700000000000000" pitchFamily="50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4DEFD96-C421-F9A1-6A9B-11F4C676E015}"/>
              </a:ext>
            </a:extLst>
          </p:cNvPr>
          <p:cNvSpPr/>
          <p:nvPr/>
        </p:nvSpPr>
        <p:spPr>
          <a:xfrm>
            <a:off x="3120309" y="5179961"/>
            <a:ext cx="5990881" cy="1043975"/>
          </a:xfrm>
          <a:custGeom>
            <a:avLst/>
            <a:gdLst>
              <a:gd name="connsiteX0" fmla="*/ 0 w 5990881"/>
              <a:gd name="connsiteY0" fmla="*/ 0 h 1043975"/>
              <a:gd name="connsiteX1" fmla="*/ 5990881 w 5990881"/>
              <a:gd name="connsiteY1" fmla="*/ 0 h 1043975"/>
              <a:gd name="connsiteX2" fmla="*/ 5990881 w 5990881"/>
              <a:gd name="connsiteY2" fmla="*/ 1043975 h 1043975"/>
              <a:gd name="connsiteX3" fmla="*/ 0 w 5990881"/>
              <a:gd name="connsiteY3" fmla="*/ 1043975 h 1043975"/>
              <a:gd name="connsiteX4" fmla="*/ 0 w 5990881"/>
              <a:gd name="connsiteY4" fmla="*/ 0 h 104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881" h="1043975" fill="none" extrusionOk="0">
                <a:moveTo>
                  <a:pt x="0" y="0"/>
                </a:moveTo>
                <a:cubicBezTo>
                  <a:pt x="1837652" y="-139906"/>
                  <a:pt x="3506392" y="94422"/>
                  <a:pt x="5990881" y="0"/>
                </a:cubicBezTo>
                <a:cubicBezTo>
                  <a:pt x="6038333" y="148661"/>
                  <a:pt x="5932696" y="580838"/>
                  <a:pt x="5990881" y="1043975"/>
                </a:cubicBezTo>
                <a:cubicBezTo>
                  <a:pt x="5268130" y="1109880"/>
                  <a:pt x="2532887" y="1190412"/>
                  <a:pt x="0" y="1043975"/>
                </a:cubicBezTo>
                <a:cubicBezTo>
                  <a:pt x="-67535" y="771645"/>
                  <a:pt x="5468" y="459345"/>
                  <a:pt x="0" y="0"/>
                </a:cubicBezTo>
                <a:close/>
              </a:path>
              <a:path w="5990881" h="1043975" stroke="0" extrusionOk="0">
                <a:moveTo>
                  <a:pt x="0" y="0"/>
                </a:moveTo>
                <a:cubicBezTo>
                  <a:pt x="1388336" y="1335"/>
                  <a:pt x="4433549" y="132547"/>
                  <a:pt x="5990881" y="0"/>
                </a:cubicBezTo>
                <a:cubicBezTo>
                  <a:pt x="6054912" y="430412"/>
                  <a:pt x="5990400" y="863240"/>
                  <a:pt x="5990881" y="1043975"/>
                </a:cubicBezTo>
                <a:cubicBezTo>
                  <a:pt x="4982089" y="1008349"/>
                  <a:pt x="2138238" y="973588"/>
                  <a:pt x="0" y="1043975"/>
                </a:cubicBezTo>
                <a:cubicBezTo>
                  <a:pt x="1580" y="876668"/>
                  <a:pt x="-10595" y="277912"/>
                  <a:pt x="0" y="0"/>
                </a:cubicBezTo>
                <a:close/>
              </a:path>
            </a:pathLst>
          </a:custGeom>
          <a:solidFill>
            <a:srgbClr val="7030A0"/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המעשה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12E58B85-A5E0-7169-22ED-54C1856A0135}"/>
              </a:ext>
            </a:extLst>
          </p:cNvPr>
          <p:cNvSpPr/>
          <p:nvPr/>
        </p:nvSpPr>
        <p:spPr>
          <a:xfrm>
            <a:off x="3850921" y="4067254"/>
            <a:ext cx="4529656" cy="1043974"/>
          </a:xfrm>
          <a:custGeom>
            <a:avLst/>
            <a:gdLst>
              <a:gd name="connsiteX0" fmla="*/ 0 w 4529656"/>
              <a:gd name="connsiteY0" fmla="*/ 0 h 1043974"/>
              <a:gd name="connsiteX1" fmla="*/ 4529656 w 4529656"/>
              <a:gd name="connsiteY1" fmla="*/ 0 h 1043974"/>
              <a:gd name="connsiteX2" fmla="*/ 4529656 w 4529656"/>
              <a:gd name="connsiteY2" fmla="*/ 1043974 h 1043974"/>
              <a:gd name="connsiteX3" fmla="*/ 0 w 4529656"/>
              <a:gd name="connsiteY3" fmla="*/ 1043974 h 1043974"/>
              <a:gd name="connsiteX4" fmla="*/ 0 w 4529656"/>
              <a:gd name="connsiteY4" fmla="*/ 0 h 104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9656" h="1043974" fill="none" extrusionOk="0">
                <a:moveTo>
                  <a:pt x="0" y="0"/>
                </a:moveTo>
                <a:cubicBezTo>
                  <a:pt x="1713770" y="-139906"/>
                  <a:pt x="2900351" y="94422"/>
                  <a:pt x="4529656" y="0"/>
                </a:cubicBezTo>
                <a:cubicBezTo>
                  <a:pt x="4576508" y="150218"/>
                  <a:pt x="4469509" y="583815"/>
                  <a:pt x="4529656" y="1043974"/>
                </a:cubicBezTo>
                <a:cubicBezTo>
                  <a:pt x="2696742" y="1109879"/>
                  <a:pt x="689464" y="1190411"/>
                  <a:pt x="0" y="1043974"/>
                </a:cubicBezTo>
                <a:cubicBezTo>
                  <a:pt x="-64829" y="770740"/>
                  <a:pt x="7403" y="456763"/>
                  <a:pt x="0" y="0"/>
                </a:cubicBezTo>
                <a:close/>
              </a:path>
              <a:path w="4529656" h="1043974" stroke="0" extrusionOk="0">
                <a:moveTo>
                  <a:pt x="0" y="0"/>
                </a:moveTo>
                <a:cubicBezTo>
                  <a:pt x="735577" y="1335"/>
                  <a:pt x="3496050" y="132547"/>
                  <a:pt x="4529656" y="0"/>
                </a:cubicBezTo>
                <a:cubicBezTo>
                  <a:pt x="4593466" y="432365"/>
                  <a:pt x="4528418" y="866542"/>
                  <a:pt x="4529656" y="1043974"/>
                </a:cubicBezTo>
                <a:cubicBezTo>
                  <a:pt x="2466315" y="1008348"/>
                  <a:pt x="1738526" y="973587"/>
                  <a:pt x="0" y="1043974"/>
                </a:cubicBezTo>
                <a:cubicBezTo>
                  <a:pt x="1919" y="873523"/>
                  <a:pt x="-8147" y="273921"/>
                  <a:pt x="0" y="0"/>
                </a:cubicBezTo>
                <a:close/>
              </a:path>
            </a:pathLst>
          </a:custGeom>
          <a:solidFill>
            <a:srgbClr val="4D2B7F"/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השכל וההבנה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444DBF2-A4A4-FC8E-99D7-430E1DDDC114}"/>
              </a:ext>
            </a:extLst>
          </p:cNvPr>
          <p:cNvSpPr/>
          <p:nvPr/>
        </p:nvSpPr>
        <p:spPr>
          <a:xfrm>
            <a:off x="4803578" y="3023280"/>
            <a:ext cx="2624343" cy="1043974"/>
          </a:xfrm>
          <a:custGeom>
            <a:avLst/>
            <a:gdLst>
              <a:gd name="connsiteX0" fmla="*/ 0 w 2624343"/>
              <a:gd name="connsiteY0" fmla="*/ 0 h 1043974"/>
              <a:gd name="connsiteX1" fmla="*/ 2624343 w 2624343"/>
              <a:gd name="connsiteY1" fmla="*/ 0 h 1043974"/>
              <a:gd name="connsiteX2" fmla="*/ 2624343 w 2624343"/>
              <a:gd name="connsiteY2" fmla="*/ 1043974 h 1043974"/>
              <a:gd name="connsiteX3" fmla="*/ 0 w 2624343"/>
              <a:gd name="connsiteY3" fmla="*/ 1043974 h 1043974"/>
              <a:gd name="connsiteX4" fmla="*/ 0 w 2624343"/>
              <a:gd name="connsiteY4" fmla="*/ 0 h 104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343" h="1043974" fill="none" extrusionOk="0">
                <a:moveTo>
                  <a:pt x="0" y="0"/>
                </a:moveTo>
                <a:cubicBezTo>
                  <a:pt x="1170370" y="-139906"/>
                  <a:pt x="1868157" y="94422"/>
                  <a:pt x="2624343" y="0"/>
                </a:cubicBezTo>
                <a:cubicBezTo>
                  <a:pt x="2671195" y="150218"/>
                  <a:pt x="2564196" y="583815"/>
                  <a:pt x="2624343" y="1043974"/>
                </a:cubicBezTo>
                <a:cubicBezTo>
                  <a:pt x="1600280" y="1109879"/>
                  <a:pt x="343060" y="1190411"/>
                  <a:pt x="0" y="1043974"/>
                </a:cubicBezTo>
                <a:cubicBezTo>
                  <a:pt x="-64829" y="770740"/>
                  <a:pt x="7403" y="456763"/>
                  <a:pt x="0" y="0"/>
                </a:cubicBezTo>
                <a:close/>
              </a:path>
              <a:path w="2624343" h="1043974" stroke="0" extrusionOk="0">
                <a:moveTo>
                  <a:pt x="0" y="0"/>
                </a:moveTo>
                <a:cubicBezTo>
                  <a:pt x="755830" y="1335"/>
                  <a:pt x="1927045" y="132547"/>
                  <a:pt x="2624343" y="0"/>
                </a:cubicBezTo>
                <a:cubicBezTo>
                  <a:pt x="2688153" y="432365"/>
                  <a:pt x="2623105" y="866542"/>
                  <a:pt x="2624343" y="1043974"/>
                </a:cubicBezTo>
                <a:cubicBezTo>
                  <a:pt x="1645892" y="1008348"/>
                  <a:pt x="517956" y="973587"/>
                  <a:pt x="0" y="1043974"/>
                </a:cubicBezTo>
                <a:cubicBezTo>
                  <a:pt x="1919" y="873523"/>
                  <a:pt x="-8147" y="273921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rgbClr val="FFD966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כח הרגש</a:t>
            </a:r>
          </a:p>
        </p:txBody>
      </p:sp>
      <p:sp>
        <p:nvSpPr>
          <p:cNvPr id="15" name="לחצן פעולה: ריק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059662-87FF-018C-B01E-E417C6FDB2AD}"/>
              </a:ext>
            </a:extLst>
          </p:cNvPr>
          <p:cNvSpPr/>
          <p:nvPr/>
        </p:nvSpPr>
        <p:spPr>
          <a:xfrm>
            <a:off x="415763" y="5701948"/>
            <a:ext cx="2178423" cy="667139"/>
          </a:xfrm>
          <a:prstGeom prst="actionButtonBlank">
            <a:avLst/>
          </a:prstGeom>
          <a:solidFill>
            <a:srgbClr val="9227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להמשך</a:t>
            </a:r>
          </a:p>
        </p:txBody>
      </p:sp>
    </p:spTree>
    <p:extLst>
      <p:ext uri="{BB962C8B-B14F-4D97-AF65-F5344CB8AC3E}">
        <p14:creationId xmlns:p14="http://schemas.microsoft.com/office/powerpoint/2010/main" val="139159282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401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87A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10" grpId="0" uiExpand="1" build="p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, שלט&#10;&#10;התיאור נוצר באופן אוטומטי">
            <a:extLst>
              <a:ext uri="{FF2B5EF4-FFF2-40B4-BE49-F238E27FC236}">
                <a16:creationId xmlns:a16="http://schemas.microsoft.com/office/drawing/2014/main" id="{E57B4C53-C237-6FC8-9DDE-62BEC53DD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13" y="555172"/>
            <a:ext cx="8153400" cy="4830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CCB3654-585E-82DA-2CBC-FC01EA5EB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2505"/>
            <a:ext cx="9144000" cy="667139"/>
          </a:xfrm>
        </p:spPr>
        <p:txBody>
          <a:bodyPr>
            <a:normAutofit/>
          </a:bodyPr>
          <a:lstStyle/>
          <a:p>
            <a:r>
              <a:rPr lang="he-IL" sz="40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שבועות – נעשה ונשמע</a:t>
            </a:r>
          </a:p>
        </p:txBody>
      </p:sp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714D7B2-FB4C-E33F-A73D-DA95587C9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8" y="83254"/>
            <a:ext cx="2273405" cy="13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3502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322ABE-E966-D02A-C4CE-5F63D72ED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6084" y="2323538"/>
            <a:ext cx="3606191" cy="4014181"/>
          </a:xfrm>
          <a:prstGeom prst="rect">
            <a:avLst/>
          </a:prstGeom>
        </p:spPr>
      </p:pic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2B47D76A-68D8-D80A-2F77-6B5EFFA11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0979" y="573476"/>
            <a:ext cx="7202408" cy="3010551"/>
          </a:xfrm>
        </p:spPr>
        <p:txBody>
          <a:bodyPr>
            <a:noAutofit/>
          </a:bodyPr>
          <a:lstStyle/>
          <a:p>
            <a:pPr algn="r"/>
            <a:r>
              <a:rPr lang="he-IL" sz="36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לפי ההוראות בדף הלימוד</a:t>
            </a:r>
          </a:p>
          <a:p>
            <a:pPr algn="r"/>
            <a:r>
              <a:rPr lang="he-IL" sz="36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לחצו על </a:t>
            </a:r>
            <a:r>
              <a:rPr lang="he-IL" sz="3600" dirty="0">
                <a:solidFill>
                  <a:srgbClr val="FFD966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ספר התורה</a:t>
            </a:r>
            <a:r>
              <a:rPr lang="he-IL" sz="36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.</a:t>
            </a:r>
          </a:p>
        </p:txBody>
      </p:sp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834887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כותרת משנה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7AEF739-EC5E-13F8-7C2B-08C37EC331A9}"/>
              </a:ext>
            </a:extLst>
          </p:cNvPr>
          <p:cNvSpPr txBox="1">
            <a:spLocks/>
          </p:cNvSpPr>
          <p:nvPr/>
        </p:nvSpPr>
        <p:spPr>
          <a:xfrm>
            <a:off x="4964182" y="4134147"/>
            <a:ext cx="2449996" cy="41216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rgbClr val="E4A565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לחצו להמשך...</a:t>
            </a:r>
          </a:p>
        </p:txBody>
      </p:sp>
    </p:spTree>
    <p:extLst>
      <p:ext uri="{BB962C8B-B14F-4D97-AF65-F5344CB8AC3E}">
        <p14:creationId xmlns:p14="http://schemas.microsoft.com/office/powerpoint/2010/main" val="1969583352"/>
      </p:ext>
    </p:extLst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322ABE-E966-D02A-C4CE-5F63D72ED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9329" y="1144659"/>
            <a:ext cx="4718128" cy="5251919"/>
          </a:xfrm>
          <a:prstGeom prst="rect">
            <a:avLst/>
          </a:prstGeom>
        </p:spPr>
      </p:pic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2B47D76A-68D8-D80A-2F77-6B5EFFA11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122" y="405605"/>
            <a:ext cx="6219488" cy="2600304"/>
          </a:xfrm>
        </p:spPr>
        <p:txBody>
          <a:bodyPr>
            <a:noAutofit/>
          </a:bodyPr>
          <a:lstStyle/>
          <a:p>
            <a:pPr algn="r"/>
            <a:r>
              <a:rPr lang="he-IL" sz="36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לחצו על ספר התורה וגלו...</a:t>
            </a:r>
          </a:p>
        </p:txBody>
      </p:sp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834887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כותרת משנה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7AEF739-EC5E-13F8-7C2B-08C37EC331A9}"/>
              </a:ext>
            </a:extLst>
          </p:cNvPr>
          <p:cNvSpPr txBox="1">
            <a:spLocks/>
          </p:cNvSpPr>
          <p:nvPr/>
        </p:nvSpPr>
        <p:spPr>
          <a:xfrm>
            <a:off x="5033395" y="2799826"/>
            <a:ext cx="2449996" cy="41216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dirty="0">
                <a:solidFill>
                  <a:srgbClr val="E4A565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מה ההבדל בין נעשה לנשמע?</a:t>
            </a:r>
          </a:p>
        </p:txBody>
      </p:sp>
    </p:spTree>
    <p:extLst>
      <p:ext uri="{BB962C8B-B14F-4D97-AF65-F5344CB8AC3E}">
        <p14:creationId xmlns:p14="http://schemas.microsoft.com/office/powerpoint/2010/main" val="764793926"/>
      </p:ext>
    </p:extLst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2B47D76A-68D8-D80A-2F77-6B5EFFA11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047" y="250352"/>
            <a:ext cx="6219488" cy="854108"/>
          </a:xfrm>
        </p:spPr>
        <p:txBody>
          <a:bodyPr>
            <a:noAutofit/>
          </a:bodyPr>
          <a:lstStyle/>
          <a:p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האם המשפט קשור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"נעשה"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 או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"נשמע"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? לחצו על ספר התורה המתאים</a:t>
            </a:r>
          </a:p>
        </p:txBody>
      </p:sp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1277813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8B1105AA-C688-453A-CB9B-E7E9BD2587C8}"/>
              </a:ext>
            </a:extLst>
          </p:cNvPr>
          <p:cNvSpPr txBox="1">
            <a:spLocks/>
          </p:cNvSpPr>
          <p:nvPr/>
        </p:nvSpPr>
        <p:spPr>
          <a:xfrm>
            <a:off x="4021434" y="2625886"/>
            <a:ext cx="4306138" cy="85410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4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אני יהודי ומקיים תמיד את רצון ה'</a:t>
            </a:r>
          </a:p>
        </p:txBody>
      </p:sp>
      <p:sp>
        <p:nvSpPr>
          <p:cNvPr id="7" name="לחצן פעולה: ריק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AF94A01-CEF8-9E65-6FE1-7EC241495C0E}"/>
              </a:ext>
            </a:extLst>
          </p:cNvPr>
          <p:cNvSpPr/>
          <p:nvPr/>
        </p:nvSpPr>
        <p:spPr>
          <a:xfrm>
            <a:off x="5006789" y="6033247"/>
            <a:ext cx="2178423" cy="667139"/>
          </a:xfrm>
          <a:prstGeom prst="actionButtonBlank">
            <a:avLst/>
          </a:prstGeom>
          <a:solidFill>
            <a:srgbClr val="9227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להמשך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B537036-B432-EB75-6902-57DA511F6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9" t="43055" r="6205" b="43636"/>
          <a:stretch/>
        </p:blipFill>
        <p:spPr>
          <a:xfrm>
            <a:off x="1427456" y="4364729"/>
            <a:ext cx="979266" cy="925484"/>
          </a:xfrm>
          <a:prstGeom prst="ellipse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917264E-50B0-3C48-4880-B9A54020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6" t="24905" r="51838" b="61786"/>
          <a:stretch/>
        </p:blipFill>
        <p:spPr>
          <a:xfrm>
            <a:off x="9942283" y="4364729"/>
            <a:ext cx="979266" cy="925484"/>
          </a:xfrm>
          <a:prstGeom prst="ellipse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16177C09-7D43-4244-185D-B619D1CB5EE4}"/>
              </a:ext>
            </a:extLst>
          </p:cNvPr>
          <p:cNvGrpSpPr/>
          <p:nvPr/>
        </p:nvGrpSpPr>
        <p:grpSpPr>
          <a:xfrm>
            <a:off x="9152390" y="2266123"/>
            <a:ext cx="2559054" cy="2298959"/>
            <a:chOff x="9152390" y="2266123"/>
            <a:chExt cx="2559054" cy="2298959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35322ABE-E966-D02A-C4CE-5F63D72ED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282437" y="2136076"/>
              <a:ext cx="2298959" cy="2559054"/>
            </a:xfrm>
            <a:prstGeom prst="rect">
              <a:avLst/>
            </a:prstGeom>
          </p:spPr>
        </p:pic>
        <p:sp>
          <p:nvSpPr>
            <p:cNvPr id="13" name="כותרת משנה 2">
              <a:extLst>
                <a:ext uri="{FF2B5EF4-FFF2-40B4-BE49-F238E27FC236}">
                  <a16:creationId xmlns:a16="http://schemas.microsoft.com/office/drawing/2014/main" id="{9D494267-5CD6-F946-8A98-31A06E0942D9}"/>
                </a:ext>
              </a:extLst>
            </p:cNvPr>
            <p:cNvSpPr txBox="1">
              <a:spLocks/>
            </p:cNvSpPr>
            <p:nvPr/>
          </p:nvSpPr>
          <p:spPr>
            <a:xfrm>
              <a:off x="9206918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נעשה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בקבלת עול</a:t>
              </a:r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A20F4B46-903A-931A-3C52-84EDE052EA72}"/>
              </a:ext>
            </a:extLst>
          </p:cNvPr>
          <p:cNvGrpSpPr/>
          <p:nvPr/>
        </p:nvGrpSpPr>
        <p:grpSpPr>
          <a:xfrm>
            <a:off x="637563" y="2266123"/>
            <a:ext cx="2559054" cy="2298959"/>
            <a:chOff x="637563" y="2266123"/>
            <a:chExt cx="2559054" cy="2298959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C503086C-3697-1F14-C722-B7CBD56C5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7610" y="2136076"/>
              <a:ext cx="2298959" cy="2559054"/>
            </a:xfrm>
            <a:prstGeom prst="rect">
              <a:avLst/>
            </a:prstGeom>
          </p:spPr>
        </p:pic>
        <p:sp>
          <p:nvSpPr>
            <p:cNvPr id="14" name="כותרת משנה 2">
              <a:extLst>
                <a:ext uri="{FF2B5EF4-FFF2-40B4-BE49-F238E27FC236}">
                  <a16:creationId xmlns:a16="http://schemas.microsoft.com/office/drawing/2014/main" id="{BE22E368-E2FD-8164-1AD5-9D887A7DE502}"/>
                </a:ext>
              </a:extLst>
            </p:cNvPr>
            <p:cNvSpPr txBox="1">
              <a:spLocks/>
            </p:cNvSpPr>
            <p:nvPr/>
          </p:nvSpPr>
          <p:spPr>
            <a:xfrm>
              <a:off x="692091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נשמע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נבין ונרגיש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934748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2B47D76A-68D8-D80A-2F77-6B5EFFA11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047" y="250352"/>
            <a:ext cx="6219488" cy="854108"/>
          </a:xfrm>
        </p:spPr>
        <p:txBody>
          <a:bodyPr>
            <a:noAutofit/>
          </a:bodyPr>
          <a:lstStyle/>
          <a:p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האם המשפט קשור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"נעשה"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 או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"נשמע"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? לחצו על ספר התורה המתאים</a:t>
            </a:r>
          </a:p>
        </p:txBody>
      </p:sp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1277813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לחצן פעולה: ריק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AF94A01-CEF8-9E65-6FE1-7EC241495C0E}"/>
              </a:ext>
            </a:extLst>
          </p:cNvPr>
          <p:cNvSpPr/>
          <p:nvPr/>
        </p:nvSpPr>
        <p:spPr>
          <a:xfrm>
            <a:off x="5006789" y="6033247"/>
            <a:ext cx="2178423" cy="667139"/>
          </a:xfrm>
          <a:prstGeom prst="actionButtonBlank">
            <a:avLst/>
          </a:prstGeom>
          <a:solidFill>
            <a:srgbClr val="9227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להמשך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B537036-B432-EB75-6902-57DA511F6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9" t="43055" r="6205" b="43636"/>
          <a:stretch/>
        </p:blipFill>
        <p:spPr>
          <a:xfrm>
            <a:off x="9942283" y="4331906"/>
            <a:ext cx="979266" cy="925484"/>
          </a:xfrm>
          <a:prstGeom prst="ellipse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917264E-50B0-3C48-4880-B9A54020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6" t="24905" r="51838" b="61786"/>
          <a:stretch/>
        </p:blipFill>
        <p:spPr>
          <a:xfrm>
            <a:off x="1270451" y="4331906"/>
            <a:ext cx="979266" cy="925484"/>
          </a:xfrm>
          <a:prstGeom prst="ellipse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16177C09-7D43-4244-185D-B619D1CB5EE4}"/>
              </a:ext>
            </a:extLst>
          </p:cNvPr>
          <p:cNvGrpSpPr/>
          <p:nvPr/>
        </p:nvGrpSpPr>
        <p:grpSpPr>
          <a:xfrm>
            <a:off x="9152390" y="2266123"/>
            <a:ext cx="2559054" cy="2298959"/>
            <a:chOff x="9152390" y="2266123"/>
            <a:chExt cx="2559054" cy="2298959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35322ABE-E966-D02A-C4CE-5F63D72ED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282437" y="2136076"/>
              <a:ext cx="2298959" cy="2559054"/>
            </a:xfrm>
            <a:prstGeom prst="rect">
              <a:avLst/>
            </a:prstGeom>
          </p:spPr>
        </p:pic>
        <p:sp>
          <p:nvSpPr>
            <p:cNvPr id="13" name="כותרת משנה 2">
              <a:extLst>
                <a:ext uri="{FF2B5EF4-FFF2-40B4-BE49-F238E27FC236}">
                  <a16:creationId xmlns:a16="http://schemas.microsoft.com/office/drawing/2014/main" id="{9D494267-5CD6-F946-8A98-31A06E0942D9}"/>
                </a:ext>
              </a:extLst>
            </p:cNvPr>
            <p:cNvSpPr txBox="1">
              <a:spLocks/>
            </p:cNvSpPr>
            <p:nvPr/>
          </p:nvSpPr>
          <p:spPr>
            <a:xfrm>
              <a:off x="9206918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נעשה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בקבלת עול</a:t>
              </a:r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A20F4B46-903A-931A-3C52-84EDE052EA72}"/>
              </a:ext>
            </a:extLst>
          </p:cNvPr>
          <p:cNvGrpSpPr/>
          <p:nvPr/>
        </p:nvGrpSpPr>
        <p:grpSpPr>
          <a:xfrm>
            <a:off x="637563" y="2266123"/>
            <a:ext cx="2559054" cy="2298959"/>
            <a:chOff x="637563" y="2266123"/>
            <a:chExt cx="2559054" cy="2298959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C503086C-3697-1F14-C722-B7CBD56C5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7610" y="2136076"/>
              <a:ext cx="2298959" cy="2559054"/>
            </a:xfrm>
            <a:prstGeom prst="rect">
              <a:avLst/>
            </a:prstGeom>
          </p:spPr>
        </p:pic>
        <p:sp>
          <p:nvSpPr>
            <p:cNvPr id="14" name="כותרת משנה 2">
              <a:extLst>
                <a:ext uri="{FF2B5EF4-FFF2-40B4-BE49-F238E27FC236}">
                  <a16:creationId xmlns:a16="http://schemas.microsoft.com/office/drawing/2014/main" id="{BE22E368-E2FD-8164-1AD5-9D887A7DE502}"/>
                </a:ext>
              </a:extLst>
            </p:cNvPr>
            <p:cNvSpPr txBox="1">
              <a:spLocks/>
            </p:cNvSpPr>
            <p:nvPr/>
          </p:nvSpPr>
          <p:spPr>
            <a:xfrm>
              <a:off x="692091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נשמע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נבין ונרגיש</a:t>
              </a:r>
            </a:p>
          </p:txBody>
        </p:sp>
      </p:grp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B73A9FBE-0EC0-720E-01EC-A7F4752F0EF8}"/>
              </a:ext>
            </a:extLst>
          </p:cNvPr>
          <p:cNvSpPr txBox="1">
            <a:spLocks/>
          </p:cNvSpPr>
          <p:nvPr/>
        </p:nvSpPr>
        <p:spPr>
          <a:xfrm>
            <a:off x="3737021" y="2455347"/>
            <a:ext cx="4874964" cy="85410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4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מובן לי לגמרי מדוע לכבד הורים. אני מקיים מצוה זו מתוך רגש פנימי.</a:t>
            </a:r>
          </a:p>
        </p:txBody>
      </p:sp>
    </p:spTree>
    <p:extLst>
      <p:ext uri="{BB962C8B-B14F-4D97-AF65-F5344CB8AC3E}">
        <p14:creationId xmlns:p14="http://schemas.microsoft.com/office/powerpoint/2010/main" val="10405844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2B47D76A-68D8-D80A-2F77-6B5EFFA11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047" y="250352"/>
            <a:ext cx="6219488" cy="854108"/>
          </a:xfrm>
        </p:spPr>
        <p:txBody>
          <a:bodyPr>
            <a:noAutofit/>
          </a:bodyPr>
          <a:lstStyle/>
          <a:p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האם המשפט קשור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"נעשה"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 או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"נשמע"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? לחצו על ספר התורה המתאים</a:t>
            </a:r>
          </a:p>
        </p:txBody>
      </p:sp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1277813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לחצן פעולה: ריק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AF94A01-CEF8-9E65-6FE1-7EC241495C0E}"/>
              </a:ext>
            </a:extLst>
          </p:cNvPr>
          <p:cNvSpPr/>
          <p:nvPr/>
        </p:nvSpPr>
        <p:spPr>
          <a:xfrm>
            <a:off x="5006789" y="6033247"/>
            <a:ext cx="2178423" cy="667139"/>
          </a:xfrm>
          <a:prstGeom prst="actionButtonBlank">
            <a:avLst/>
          </a:prstGeom>
          <a:solidFill>
            <a:srgbClr val="9227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להמשך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B537036-B432-EB75-6902-57DA511F6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9" t="43055" r="6205" b="43636"/>
          <a:stretch/>
        </p:blipFill>
        <p:spPr>
          <a:xfrm>
            <a:off x="1427456" y="4364729"/>
            <a:ext cx="979266" cy="925484"/>
          </a:xfrm>
          <a:prstGeom prst="ellipse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917264E-50B0-3C48-4880-B9A54020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6" t="24905" r="51838" b="61786"/>
          <a:stretch/>
        </p:blipFill>
        <p:spPr>
          <a:xfrm>
            <a:off x="9942283" y="4364729"/>
            <a:ext cx="979266" cy="925484"/>
          </a:xfrm>
          <a:prstGeom prst="ellipse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16177C09-7D43-4244-185D-B619D1CB5EE4}"/>
              </a:ext>
            </a:extLst>
          </p:cNvPr>
          <p:cNvGrpSpPr/>
          <p:nvPr/>
        </p:nvGrpSpPr>
        <p:grpSpPr>
          <a:xfrm>
            <a:off x="9152390" y="2266123"/>
            <a:ext cx="2559054" cy="2298959"/>
            <a:chOff x="9152390" y="2266123"/>
            <a:chExt cx="2559054" cy="2298959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35322ABE-E966-D02A-C4CE-5F63D72ED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282437" y="2136076"/>
              <a:ext cx="2298959" cy="2559054"/>
            </a:xfrm>
            <a:prstGeom prst="rect">
              <a:avLst/>
            </a:prstGeom>
          </p:spPr>
        </p:pic>
        <p:sp>
          <p:nvSpPr>
            <p:cNvPr id="13" name="כותרת משנה 2">
              <a:extLst>
                <a:ext uri="{FF2B5EF4-FFF2-40B4-BE49-F238E27FC236}">
                  <a16:creationId xmlns:a16="http://schemas.microsoft.com/office/drawing/2014/main" id="{9D494267-5CD6-F946-8A98-31A06E0942D9}"/>
                </a:ext>
              </a:extLst>
            </p:cNvPr>
            <p:cNvSpPr txBox="1">
              <a:spLocks/>
            </p:cNvSpPr>
            <p:nvPr/>
          </p:nvSpPr>
          <p:spPr>
            <a:xfrm>
              <a:off x="9206918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נעשה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בקבלת עול</a:t>
              </a:r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A20F4B46-903A-931A-3C52-84EDE052EA72}"/>
              </a:ext>
            </a:extLst>
          </p:cNvPr>
          <p:cNvGrpSpPr/>
          <p:nvPr/>
        </p:nvGrpSpPr>
        <p:grpSpPr>
          <a:xfrm>
            <a:off x="637563" y="2266123"/>
            <a:ext cx="2559054" cy="2298959"/>
            <a:chOff x="637563" y="2266123"/>
            <a:chExt cx="2559054" cy="2298959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C503086C-3697-1F14-C722-B7CBD56C5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7610" y="2136076"/>
              <a:ext cx="2298959" cy="2559054"/>
            </a:xfrm>
            <a:prstGeom prst="rect">
              <a:avLst/>
            </a:prstGeom>
          </p:spPr>
        </p:pic>
        <p:sp>
          <p:nvSpPr>
            <p:cNvPr id="14" name="כותרת משנה 2">
              <a:extLst>
                <a:ext uri="{FF2B5EF4-FFF2-40B4-BE49-F238E27FC236}">
                  <a16:creationId xmlns:a16="http://schemas.microsoft.com/office/drawing/2014/main" id="{BE22E368-E2FD-8164-1AD5-9D887A7DE502}"/>
                </a:ext>
              </a:extLst>
            </p:cNvPr>
            <p:cNvSpPr txBox="1">
              <a:spLocks/>
            </p:cNvSpPr>
            <p:nvPr/>
          </p:nvSpPr>
          <p:spPr>
            <a:xfrm>
              <a:off x="692091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נשמע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נבין ונרגיש</a:t>
              </a:r>
            </a:p>
          </p:txBody>
        </p:sp>
      </p:grp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B8D5BC42-9887-6820-0CAC-D56B6B18F67F}"/>
              </a:ext>
            </a:extLst>
          </p:cNvPr>
          <p:cNvSpPr txBox="1">
            <a:spLocks/>
          </p:cNvSpPr>
          <p:nvPr/>
        </p:nvSpPr>
        <p:spPr>
          <a:xfrm>
            <a:off x="4021434" y="2625886"/>
            <a:ext cx="4306138" cy="85410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4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אני מקפיד ליטול ידיים בהידור – כי זה רצון ה'</a:t>
            </a:r>
          </a:p>
        </p:txBody>
      </p:sp>
    </p:spTree>
    <p:extLst>
      <p:ext uri="{BB962C8B-B14F-4D97-AF65-F5344CB8AC3E}">
        <p14:creationId xmlns:p14="http://schemas.microsoft.com/office/powerpoint/2010/main" val="97601604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2B47D76A-68D8-D80A-2F77-6B5EFFA11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047" y="250352"/>
            <a:ext cx="6219488" cy="854108"/>
          </a:xfrm>
        </p:spPr>
        <p:txBody>
          <a:bodyPr>
            <a:noAutofit/>
          </a:bodyPr>
          <a:lstStyle/>
          <a:p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האם המשפט קשור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"נעשה"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 או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"נשמע"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? לחצו על ספר התורה המתאים</a:t>
            </a:r>
          </a:p>
        </p:txBody>
      </p:sp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1277813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לחצן פעולה: ריק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AF94A01-CEF8-9E65-6FE1-7EC241495C0E}"/>
              </a:ext>
            </a:extLst>
          </p:cNvPr>
          <p:cNvSpPr/>
          <p:nvPr/>
        </p:nvSpPr>
        <p:spPr>
          <a:xfrm>
            <a:off x="5006789" y="6033247"/>
            <a:ext cx="2178423" cy="667139"/>
          </a:xfrm>
          <a:prstGeom prst="actionButtonBlank">
            <a:avLst/>
          </a:prstGeom>
          <a:solidFill>
            <a:srgbClr val="9227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להמשך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B537036-B432-EB75-6902-57DA511F6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9" t="43055" r="6205" b="43636"/>
          <a:stretch/>
        </p:blipFill>
        <p:spPr>
          <a:xfrm>
            <a:off x="9942283" y="4331906"/>
            <a:ext cx="979266" cy="925484"/>
          </a:xfrm>
          <a:prstGeom prst="ellipse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917264E-50B0-3C48-4880-B9A54020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6" t="24905" r="51838" b="61786"/>
          <a:stretch/>
        </p:blipFill>
        <p:spPr>
          <a:xfrm>
            <a:off x="1270451" y="4331906"/>
            <a:ext cx="979266" cy="925484"/>
          </a:xfrm>
          <a:prstGeom prst="ellipse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16177C09-7D43-4244-185D-B619D1CB5EE4}"/>
              </a:ext>
            </a:extLst>
          </p:cNvPr>
          <p:cNvGrpSpPr/>
          <p:nvPr/>
        </p:nvGrpSpPr>
        <p:grpSpPr>
          <a:xfrm>
            <a:off x="9152390" y="2266123"/>
            <a:ext cx="2559054" cy="2298959"/>
            <a:chOff x="9152390" y="2266123"/>
            <a:chExt cx="2559054" cy="2298959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35322ABE-E966-D02A-C4CE-5F63D72ED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282437" y="2136076"/>
              <a:ext cx="2298959" cy="2559054"/>
            </a:xfrm>
            <a:prstGeom prst="rect">
              <a:avLst/>
            </a:prstGeom>
          </p:spPr>
        </p:pic>
        <p:sp>
          <p:nvSpPr>
            <p:cNvPr id="13" name="כותרת משנה 2">
              <a:extLst>
                <a:ext uri="{FF2B5EF4-FFF2-40B4-BE49-F238E27FC236}">
                  <a16:creationId xmlns:a16="http://schemas.microsoft.com/office/drawing/2014/main" id="{9D494267-5CD6-F946-8A98-31A06E0942D9}"/>
                </a:ext>
              </a:extLst>
            </p:cNvPr>
            <p:cNvSpPr txBox="1">
              <a:spLocks/>
            </p:cNvSpPr>
            <p:nvPr/>
          </p:nvSpPr>
          <p:spPr>
            <a:xfrm>
              <a:off x="9206918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נעשה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בקבלת עול</a:t>
              </a:r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A20F4B46-903A-931A-3C52-84EDE052EA72}"/>
              </a:ext>
            </a:extLst>
          </p:cNvPr>
          <p:cNvGrpSpPr/>
          <p:nvPr/>
        </p:nvGrpSpPr>
        <p:grpSpPr>
          <a:xfrm>
            <a:off x="637563" y="2266123"/>
            <a:ext cx="2559054" cy="2298959"/>
            <a:chOff x="637563" y="2266123"/>
            <a:chExt cx="2559054" cy="2298959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C503086C-3697-1F14-C722-B7CBD56C5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7610" y="2136076"/>
              <a:ext cx="2298959" cy="2559054"/>
            </a:xfrm>
            <a:prstGeom prst="rect">
              <a:avLst/>
            </a:prstGeom>
          </p:spPr>
        </p:pic>
        <p:sp>
          <p:nvSpPr>
            <p:cNvPr id="14" name="כותרת משנה 2">
              <a:extLst>
                <a:ext uri="{FF2B5EF4-FFF2-40B4-BE49-F238E27FC236}">
                  <a16:creationId xmlns:a16="http://schemas.microsoft.com/office/drawing/2014/main" id="{BE22E368-E2FD-8164-1AD5-9D887A7DE502}"/>
                </a:ext>
              </a:extLst>
            </p:cNvPr>
            <p:cNvSpPr txBox="1">
              <a:spLocks/>
            </p:cNvSpPr>
            <p:nvPr/>
          </p:nvSpPr>
          <p:spPr>
            <a:xfrm>
              <a:off x="692091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נשמע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נבין ונרגיש</a:t>
              </a:r>
            </a:p>
          </p:txBody>
        </p:sp>
      </p:grp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B73A9FBE-0EC0-720E-01EC-A7F4752F0EF8}"/>
              </a:ext>
            </a:extLst>
          </p:cNvPr>
          <p:cNvSpPr txBox="1">
            <a:spLocks/>
          </p:cNvSpPr>
          <p:nvPr/>
        </p:nvSpPr>
        <p:spPr>
          <a:xfrm>
            <a:off x="3737021" y="2455347"/>
            <a:ext cx="4874964" cy="85410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4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התפילה מחברת אותי לה', אני מרגיש את זה ומחכה לזה</a:t>
            </a:r>
          </a:p>
        </p:txBody>
      </p:sp>
    </p:spTree>
    <p:extLst>
      <p:ext uri="{BB962C8B-B14F-4D97-AF65-F5344CB8AC3E}">
        <p14:creationId xmlns:p14="http://schemas.microsoft.com/office/powerpoint/2010/main" val="148697111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2B47D76A-68D8-D80A-2F77-6B5EFFA11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047" y="250352"/>
            <a:ext cx="6219488" cy="854108"/>
          </a:xfrm>
        </p:spPr>
        <p:txBody>
          <a:bodyPr>
            <a:noAutofit/>
          </a:bodyPr>
          <a:lstStyle/>
          <a:p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האם המשפט קשור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"נעשה"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 או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"נשמע"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? לחצו על ספר התורה המתאים</a:t>
            </a:r>
          </a:p>
        </p:txBody>
      </p:sp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1277813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לחצן פעולה: ריק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AF94A01-CEF8-9E65-6FE1-7EC241495C0E}"/>
              </a:ext>
            </a:extLst>
          </p:cNvPr>
          <p:cNvSpPr/>
          <p:nvPr/>
        </p:nvSpPr>
        <p:spPr>
          <a:xfrm>
            <a:off x="5006789" y="6033247"/>
            <a:ext cx="2178423" cy="667139"/>
          </a:xfrm>
          <a:prstGeom prst="actionButtonBlank">
            <a:avLst/>
          </a:prstGeom>
          <a:solidFill>
            <a:srgbClr val="9227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להמשך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B537036-B432-EB75-6902-57DA511F6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9" t="43055" r="6205" b="43636"/>
          <a:stretch/>
        </p:blipFill>
        <p:spPr>
          <a:xfrm>
            <a:off x="1427456" y="4364729"/>
            <a:ext cx="979266" cy="925484"/>
          </a:xfrm>
          <a:prstGeom prst="ellipse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917264E-50B0-3C48-4880-B9A54020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6" t="24905" r="51838" b="61786"/>
          <a:stretch/>
        </p:blipFill>
        <p:spPr>
          <a:xfrm>
            <a:off x="9942283" y="4364729"/>
            <a:ext cx="979266" cy="925484"/>
          </a:xfrm>
          <a:prstGeom prst="ellipse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16177C09-7D43-4244-185D-B619D1CB5EE4}"/>
              </a:ext>
            </a:extLst>
          </p:cNvPr>
          <p:cNvGrpSpPr/>
          <p:nvPr/>
        </p:nvGrpSpPr>
        <p:grpSpPr>
          <a:xfrm>
            <a:off x="9152390" y="2266123"/>
            <a:ext cx="2559054" cy="2298959"/>
            <a:chOff x="9152390" y="2266123"/>
            <a:chExt cx="2559054" cy="2298959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35322ABE-E966-D02A-C4CE-5F63D72ED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282437" y="2136076"/>
              <a:ext cx="2298959" cy="2559054"/>
            </a:xfrm>
            <a:prstGeom prst="rect">
              <a:avLst/>
            </a:prstGeom>
          </p:spPr>
        </p:pic>
        <p:sp>
          <p:nvSpPr>
            <p:cNvPr id="13" name="כותרת משנה 2">
              <a:extLst>
                <a:ext uri="{FF2B5EF4-FFF2-40B4-BE49-F238E27FC236}">
                  <a16:creationId xmlns:a16="http://schemas.microsoft.com/office/drawing/2014/main" id="{9D494267-5CD6-F946-8A98-31A06E0942D9}"/>
                </a:ext>
              </a:extLst>
            </p:cNvPr>
            <p:cNvSpPr txBox="1">
              <a:spLocks/>
            </p:cNvSpPr>
            <p:nvPr/>
          </p:nvSpPr>
          <p:spPr>
            <a:xfrm>
              <a:off x="9206918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נעשה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בקבלת עול</a:t>
              </a:r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A20F4B46-903A-931A-3C52-84EDE052EA72}"/>
              </a:ext>
            </a:extLst>
          </p:cNvPr>
          <p:cNvGrpSpPr/>
          <p:nvPr/>
        </p:nvGrpSpPr>
        <p:grpSpPr>
          <a:xfrm>
            <a:off x="637563" y="2266123"/>
            <a:ext cx="2559054" cy="2298959"/>
            <a:chOff x="637563" y="2266123"/>
            <a:chExt cx="2559054" cy="2298959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C503086C-3697-1F14-C722-B7CBD56C5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7610" y="2136076"/>
              <a:ext cx="2298959" cy="2559054"/>
            </a:xfrm>
            <a:prstGeom prst="rect">
              <a:avLst/>
            </a:prstGeom>
          </p:spPr>
        </p:pic>
        <p:sp>
          <p:nvSpPr>
            <p:cNvPr id="14" name="כותרת משנה 2">
              <a:extLst>
                <a:ext uri="{FF2B5EF4-FFF2-40B4-BE49-F238E27FC236}">
                  <a16:creationId xmlns:a16="http://schemas.microsoft.com/office/drawing/2014/main" id="{BE22E368-E2FD-8164-1AD5-9D887A7DE502}"/>
                </a:ext>
              </a:extLst>
            </p:cNvPr>
            <p:cNvSpPr txBox="1">
              <a:spLocks/>
            </p:cNvSpPr>
            <p:nvPr/>
          </p:nvSpPr>
          <p:spPr>
            <a:xfrm>
              <a:off x="692091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נשמע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נבין ונרגיש</a:t>
              </a:r>
            </a:p>
          </p:txBody>
        </p:sp>
      </p:grp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80FD44BD-8C22-26E8-9B4D-74BA4D9DA9DC}"/>
              </a:ext>
            </a:extLst>
          </p:cNvPr>
          <p:cNvSpPr txBox="1">
            <a:spLocks/>
          </p:cNvSpPr>
          <p:nvPr/>
        </p:nvSpPr>
        <p:spPr>
          <a:xfrm>
            <a:off x="4021434" y="2714745"/>
            <a:ext cx="4306138" cy="85410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4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ה' ציווה להתפלל ואני עושה זאת</a:t>
            </a:r>
          </a:p>
        </p:txBody>
      </p:sp>
    </p:spTree>
    <p:extLst>
      <p:ext uri="{BB962C8B-B14F-4D97-AF65-F5344CB8AC3E}">
        <p14:creationId xmlns:p14="http://schemas.microsoft.com/office/powerpoint/2010/main" val="327245346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2B47D76A-68D8-D80A-2F77-6B5EFFA11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047" y="250352"/>
            <a:ext cx="6219488" cy="854108"/>
          </a:xfrm>
        </p:spPr>
        <p:txBody>
          <a:bodyPr>
            <a:noAutofit/>
          </a:bodyPr>
          <a:lstStyle/>
          <a:p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האם המשפט קשור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"נעשה"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 או ל</a:t>
            </a:r>
            <a:r>
              <a:rPr lang="he-IL" dirty="0">
                <a:solidFill>
                  <a:srgbClr val="FEC40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"נשמע"</a:t>
            </a:r>
            <a:r>
              <a:rPr lang="he-IL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? לחצו על ספר התורה המתאים</a:t>
            </a:r>
          </a:p>
        </p:txBody>
      </p:sp>
      <p:sp>
        <p:nvSpPr>
          <p:cNvPr id="9" name="לחצן פעולה: ריק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AD0378-F1DD-9A3A-9652-44FEA14B06C2}"/>
              </a:ext>
            </a:extLst>
          </p:cNvPr>
          <p:cNvSpPr/>
          <p:nvPr/>
        </p:nvSpPr>
        <p:spPr>
          <a:xfrm>
            <a:off x="6096000" y="1277813"/>
            <a:ext cx="503583" cy="1431235"/>
          </a:xfrm>
          <a:prstGeom prst="actionButtonBlank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לחצן פעולה: ריק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AF94A01-CEF8-9E65-6FE1-7EC241495C0E}"/>
              </a:ext>
            </a:extLst>
          </p:cNvPr>
          <p:cNvSpPr/>
          <p:nvPr/>
        </p:nvSpPr>
        <p:spPr>
          <a:xfrm>
            <a:off x="5006789" y="6033247"/>
            <a:ext cx="2178423" cy="667139"/>
          </a:xfrm>
          <a:prstGeom prst="actionButtonBlank">
            <a:avLst/>
          </a:prstGeom>
          <a:solidFill>
            <a:srgbClr val="9227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להמשך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B537036-B432-EB75-6902-57DA511F6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9" t="43055" r="6205" b="43636"/>
          <a:stretch/>
        </p:blipFill>
        <p:spPr>
          <a:xfrm>
            <a:off x="9942283" y="4331906"/>
            <a:ext cx="979266" cy="925484"/>
          </a:xfrm>
          <a:prstGeom prst="ellipse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917264E-50B0-3C48-4880-B9A54020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6" t="24905" r="51838" b="61786"/>
          <a:stretch/>
        </p:blipFill>
        <p:spPr>
          <a:xfrm>
            <a:off x="1270451" y="4331906"/>
            <a:ext cx="979266" cy="925484"/>
          </a:xfrm>
          <a:prstGeom prst="ellipse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16177C09-7D43-4244-185D-B619D1CB5EE4}"/>
              </a:ext>
            </a:extLst>
          </p:cNvPr>
          <p:cNvGrpSpPr/>
          <p:nvPr/>
        </p:nvGrpSpPr>
        <p:grpSpPr>
          <a:xfrm>
            <a:off x="9152390" y="2266123"/>
            <a:ext cx="2559054" cy="2298959"/>
            <a:chOff x="9152390" y="2266123"/>
            <a:chExt cx="2559054" cy="2298959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35322ABE-E966-D02A-C4CE-5F63D72ED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282437" y="2136076"/>
              <a:ext cx="2298959" cy="2559054"/>
            </a:xfrm>
            <a:prstGeom prst="rect">
              <a:avLst/>
            </a:prstGeom>
          </p:spPr>
        </p:pic>
        <p:sp>
          <p:nvSpPr>
            <p:cNvPr id="13" name="כותרת משנה 2">
              <a:extLst>
                <a:ext uri="{FF2B5EF4-FFF2-40B4-BE49-F238E27FC236}">
                  <a16:creationId xmlns:a16="http://schemas.microsoft.com/office/drawing/2014/main" id="{9D494267-5CD6-F946-8A98-31A06E0942D9}"/>
                </a:ext>
              </a:extLst>
            </p:cNvPr>
            <p:cNvSpPr txBox="1">
              <a:spLocks/>
            </p:cNvSpPr>
            <p:nvPr/>
          </p:nvSpPr>
          <p:spPr>
            <a:xfrm>
              <a:off x="9206918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נעשה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בקבלת עול</a:t>
              </a:r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A20F4B46-903A-931A-3C52-84EDE052EA72}"/>
              </a:ext>
            </a:extLst>
          </p:cNvPr>
          <p:cNvGrpSpPr/>
          <p:nvPr/>
        </p:nvGrpSpPr>
        <p:grpSpPr>
          <a:xfrm>
            <a:off x="637563" y="2266123"/>
            <a:ext cx="2559054" cy="2298959"/>
            <a:chOff x="637563" y="2266123"/>
            <a:chExt cx="2559054" cy="2298959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C503086C-3697-1F14-C722-B7CBD56C5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7610" y="2136076"/>
              <a:ext cx="2298959" cy="2559054"/>
            </a:xfrm>
            <a:prstGeom prst="rect">
              <a:avLst/>
            </a:prstGeom>
          </p:spPr>
        </p:pic>
        <p:sp>
          <p:nvSpPr>
            <p:cNvPr id="14" name="כותרת משנה 2">
              <a:extLst>
                <a:ext uri="{FF2B5EF4-FFF2-40B4-BE49-F238E27FC236}">
                  <a16:creationId xmlns:a16="http://schemas.microsoft.com/office/drawing/2014/main" id="{BE22E368-E2FD-8164-1AD5-9D887A7DE502}"/>
                </a:ext>
              </a:extLst>
            </p:cNvPr>
            <p:cNvSpPr txBox="1">
              <a:spLocks/>
            </p:cNvSpPr>
            <p:nvPr/>
          </p:nvSpPr>
          <p:spPr>
            <a:xfrm>
              <a:off x="692091" y="2991253"/>
              <a:ext cx="2449996" cy="412167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0" indent="0" algn="ct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3200" dirty="0">
                  <a:solidFill>
                    <a:srgbClr val="42287A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נשמע</a:t>
              </a:r>
            </a:p>
            <a:p>
              <a:r>
                <a:rPr lang="he-IL" sz="2000" dirty="0">
                  <a:solidFill>
                    <a:srgbClr val="E4A565"/>
                  </a:solidFill>
                  <a:latin typeface="Afek 1.5 AAA DemiBold" panose="00000700000000000000" pitchFamily="50" charset="-79"/>
                  <a:cs typeface="Afek 1.5 AAA DemiBold" panose="00000700000000000000" pitchFamily="50" charset="-79"/>
                </a:rPr>
                <a:t>נבין ונרגיש</a:t>
              </a:r>
            </a:p>
          </p:txBody>
        </p:sp>
      </p:grp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B73A9FBE-0EC0-720E-01EC-A7F4752F0EF8}"/>
              </a:ext>
            </a:extLst>
          </p:cNvPr>
          <p:cNvSpPr txBox="1">
            <a:spLocks/>
          </p:cNvSpPr>
          <p:nvPr/>
        </p:nvSpPr>
        <p:spPr>
          <a:xfrm>
            <a:off x="4021434" y="2714745"/>
            <a:ext cx="4306138" cy="85410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400" dirty="0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אני אוהב תמיד להבין למה לקיים את </a:t>
            </a:r>
            <a:r>
              <a:rPr lang="he-IL" sz="4400" dirty="0" err="1">
                <a:solidFill>
                  <a:schemeClr val="bg1"/>
                </a:solidFill>
                <a:latin typeface="Afek 1.5 AAA DemiBold" panose="00000700000000000000" pitchFamily="50" charset="-79"/>
                <a:cs typeface="Afek 1.5 AAA DemiBold" panose="00000700000000000000" pitchFamily="50" charset="-79"/>
              </a:rPr>
              <a:t>המצוה</a:t>
            </a:r>
            <a:endParaRPr lang="he-IL" sz="4400" dirty="0">
              <a:solidFill>
                <a:schemeClr val="bg1"/>
              </a:solidFill>
              <a:latin typeface="Afek 1.5 AAA DemiBold" panose="00000700000000000000" pitchFamily="50" charset="-79"/>
              <a:cs typeface="Afek 1.5 AAA DemiBold" panose="000007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169839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bg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12187</TotalTime>
  <Words>447</Words>
  <Application>Microsoft Office PowerPoint</Application>
  <PresentationFormat>מסך רחב</PresentationFormat>
  <Paragraphs>96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3" baseType="lpstr">
      <vt:lpstr>Calibri</vt:lpstr>
      <vt:lpstr>Afek 1.5 AAA DemiBold</vt:lpstr>
      <vt:lpstr>Calibri Light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מושקא אלישביץ</dc:creator>
  <cp:lastModifiedBy>מושקא אלישביץ</cp:lastModifiedBy>
  <cp:revision>234</cp:revision>
  <dcterms:created xsi:type="dcterms:W3CDTF">2022-12-08T11:19:32Z</dcterms:created>
  <dcterms:modified xsi:type="dcterms:W3CDTF">2023-05-21T11:50:54Z</dcterms:modified>
</cp:coreProperties>
</file>